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303" r:id="rId4"/>
    <p:sldId id="274" r:id="rId5"/>
    <p:sldId id="280" r:id="rId6"/>
    <p:sldId id="282" r:id="rId7"/>
    <p:sldId id="279" r:id="rId8"/>
    <p:sldId id="283" r:id="rId9"/>
    <p:sldId id="272" r:id="rId10"/>
    <p:sldId id="277" r:id="rId11"/>
    <p:sldId id="285" r:id="rId12"/>
    <p:sldId id="278" r:id="rId13"/>
    <p:sldId id="281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5" r:id="rId26"/>
    <p:sldId id="306" r:id="rId27"/>
    <p:sldId id="308" r:id="rId28"/>
  </p:sldIdLst>
  <p:sldSz cx="9144000" cy="6858000" type="screen4x3"/>
  <p:notesSz cx="6858000" cy="9144000"/>
  <p:photoAlbum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FF00FF"/>
    <a:srgbClr val="99FF66"/>
    <a:srgbClr val="CC66FF"/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94718" autoAdjust="0"/>
  </p:normalViewPr>
  <p:slideViewPr>
    <p:cSldViewPr>
      <p:cViewPr>
        <p:scale>
          <a:sx n="53" d="100"/>
          <a:sy n="53" d="100"/>
        </p:scale>
        <p:origin x="-1302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7E1C87F-6731-4195-8B31-67B2274003CA}" type="datetimeFigureOut">
              <a:rPr lang="vi-VN" smtClean="0"/>
              <a:pPr/>
              <a:t>28/11/2013</a:t>
            </a:fld>
            <a:endParaRPr lang="vi-V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109DC2A-BC42-473F-ABDB-9E1DA8DF9D37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1C87F-6731-4195-8B31-67B2274003CA}" type="datetimeFigureOut">
              <a:rPr lang="vi-VN" smtClean="0"/>
              <a:pPr/>
              <a:t>28/11/2013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9DC2A-BC42-473F-ABDB-9E1DA8DF9D3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1C87F-6731-4195-8B31-67B2274003CA}" type="datetimeFigureOut">
              <a:rPr lang="vi-VN" smtClean="0"/>
              <a:pPr/>
              <a:t>28/11/2013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9DC2A-BC42-473F-ABDB-9E1DA8DF9D3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4E8B6-CB5A-4A9C-B48D-6AF359379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1C87F-6731-4195-8B31-67B2274003CA}" type="datetimeFigureOut">
              <a:rPr lang="vi-VN" smtClean="0"/>
              <a:pPr/>
              <a:t>28/11/2013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9DC2A-BC42-473F-ABDB-9E1DA8DF9D3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7E1C87F-6731-4195-8B31-67B2274003CA}" type="datetimeFigureOut">
              <a:rPr lang="vi-VN" smtClean="0"/>
              <a:pPr/>
              <a:t>28/11/2013</a:t>
            </a:fld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109DC2A-BC42-473F-ABDB-9E1DA8DF9D37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1C87F-6731-4195-8B31-67B2274003CA}" type="datetimeFigureOut">
              <a:rPr lang="vi-VN" smtClean="0"/>
              <a:pPr/>
              <a:t>28/11/2013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109DC2A-BC42-473F-ABDB-9E1DA8DF9D37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1C87F-6731-4195-8B31-67B2274003CA}" type="datetimeFigureOut">
              <a:rPr lang="vi-VN" smtClean="0"/>
              <a:pPr/>
              <a:t>28/11/2013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109DC2A-BC42-473F-ABDB-9E1DA8DF9D3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1C87F-6731-4195-8B31-67B2274003CA}" type="datetimeFigureOut">
              <a:rPr lang="vi-VN" smtClean="0"/>
              <a:pPr/>
              <a:t>28/11/2013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9DC2A-BC42-473F-ABDB-9E1DA8DF9D37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1C87F-6731-4195-8B31-67B2274003CA}" type="datetimeFigureOut">
              <a:rPr lang="vi-VN" smtClean="0"/>
              <a:pPr/>
              <a:t>28/11/2013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9DC2A-BC42-473F-ABDB-9E1DA8DF9D3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7E1C87F-6731-4195-8B31-67B2274003CA}" type="datetimeFigureOut">
              <a:rPr lang="vi-VN" smtClean="0"/>
              <a:pPr/>
              <a:t>28/11/2013</a:t>
            </a:fld>
            <a:endParaRPr lang="vi-V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109DC2A-BC42-473F-ABDB-9E1DA8DF9D37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vi-V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7E1C87F-6731-4195-8B31-67B2274003CA}" type="datetimeFigureOut">
              <a:rPr lang="vi-VN" smtClean="0"/>
              <a:pPr/>
              <a:t>28/11/2013</a:t>
            </a:fld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109DC2A-BC42-473F-ABDB-9E1DA8DF9D37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vi-VN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7E1C87F-6731-4195-8B31-67B2274003CA}" type="datetimeFigureOut">
              <a:rPr lang="vi-VN" smtClean="0"/>
              <a:pPr/>
              <a:t>28/11/2013</a:t>
            </a:fld>
            <a:endParaRPr lang="vi-V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109DC2A-BC42-473F-ABDB-9E1DA8DF9D37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slide" Target="slide18.xml"/><Relationship Id="rId3" Type="http://schemas.openxmlformats.org/officeDocument/2006/relationships/slide" Target="slide15.xml"/><Relationship Id="rId7" Type="http://schemas.openxmlformats.org/officeDocument/2006/relationships/image" Target="../media/image8.jpeg"/><Relationship Id="rId12" Type="http://schemas.openxmlformats.org/officeDocument/2006/relationships/slide" Target="slide6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10.jpeg"/><Relationship Id="rId5" Type="http://schemas.openxmlformats.org/officeDocument/2006/relationships/slide" Target="slide5.xml"/><Relationship Id="rId10" Type="http://schemas.openxmlformats.org/officeDocument/2006/relationships/slide" Target="slide16.xml"/><Relationship Id="rId4" Type="http://schemas.openxmlformats.org/officeDocument/2006/relationships/image" Target="../media/image7.jpeg"/><Relationship Id="rId9" Type="http://schemas.openxmlformats.org/officeDocument/2006/relationships/slide" Target="slide4.xml"/><Relationship Id="rId1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2.wav"/><Relationship Id="rId7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0.jpe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2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5" Type="http://schemas.openxmlformats.org/officeDocument/2006/relationships/image" Target="../media/image7.jpe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audio" Target="../media/audio2.wav"/><Relationship Id="rId7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3.jpe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14.xml"/><Relationship Id="rId5" Type="http://schemas.openxmlformats.org/officeDocument/2006/relationships/image" Target="../media/image8.jpe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gif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11" Type="http://schemas.openxmlformats.org/officeDocument/2006/relationships/slide" Target="slide14.xml"/><Relationship Id="rId5" Type="http://schemas.openxmlformats.org/officeDocument/2006/relationships/image" Target="../media/image17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6.gif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gif"/><Relationship Id="rId7" Type="http://schemas.openxmlformats.org/officeDocument/2006/relationships/image" Target="../media/image19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slide" Target="slide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gif"/><Relationship Id="rId7" Type="http://schemas.openxmlformats.org/officeDocument/2006/relationships/image" Target="../media/image19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slide" Target="slide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gif"/><Relationship Id="rId3" Type="http://schemas.openxmlformats.org/officeDocument/2006/relationships/image" Target="../media/image15.gif"/><Relationship Id="rId7" Type="http://schemas.openxmlformats.org/officeDocument/2006/relationships/image" Target="../media/image9.gif"/><Relationship Id="rId12" Type="http://schemas.openxmlformats.org/officeDocument/2006/relationships/slide" Target="slide14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2.gif"/><Relationship Id="rId5" Type="http://schemas.openxmlformats.org/officeDocument/2006/relationships/image" Target="../media/image17.png"/><Relationship Id="rId10" Type="http://schemas.openxmlformats.org/officeDocument/2006/relationships/image" Target="../media/image21.gif"/><Relationship Id="rId4" Type="http://schemas.openxmlformats.org/officeDocument/2006/relationships/image" Target="../media/image16.gif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10" Type="http://schemas.openxmlformats.org/officeDocument/2006/relationships/slide" Target="slide22.xml"/><Relationship Id="rId4" Type="http://schemas.openxmlformats.org/officeDocument/2006/relationships/image" Target="../media/image26.emf"/><Relationship Id="rId9" Type="http://schemas.openxmlformats.org/officeDocument/2006/relationships/image" Target="../media/image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7043758" cy="1143000"/>
          </a:xfrm>
        </p:spPr>
        <p:txBody>
          <a:bodyPr/>
          <a:lstStyle/>
          <a:p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285720" y="542926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pic>
        <p:nvPicPr>
          <p:cNvPr id="4" name="Picture 11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073244">
            <a:off x="47568" y="5705770"/>
            <a:ext cx="1104900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00958" y="607220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pic>
        <p:nvPicPr>
          <p:cNvPr id="6" name="Picture 12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004175" y="5754688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072462" y="285728"/>
            <a:ext cx="10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/>
          </a:p>
        </p:txBody>
      </p:sp>
      <p:pic>
        <p:nvPicPr>
          <p:cNvPr id="8" name="Picture 10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626853">
            <a:off x="8041482" y="11906"/>
            <a:ext cx="11049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285720" y="1928802"/>
            <a:ext cx="0" cy="3455988"/>
          </a:xfrm>
          <a:prstGeom prst="line">
            <a:avLst/>
          </a:prstGeom>
          <a:noFill/>
          <a:ln w="63500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8858280" y="1714488"/>
            <a:ext cx="0" cy="3455988"/>
          </a:xfrm>
          <a:prstGeom prst="line">
            <a:avLst/>
          </a:prstGeom>
          <a:noFill/>
          <a:ln w="63500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1357290" y="6572272"/>
            <a:ext cx="6284912" cy="0"/>
          </a:xfrm>
          <a:prstGeom prst="line">
            <a:avLst/>
          </a:prstGeom>
          <a:noFill/>
          <a:ln w="63500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pic>
        <p:nvPicPr>
          <p:cNvPr id="13" name="Picture 12" descr="IMAG0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71604" y="6078700"/>
            <a:ext cx="61514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Toản</a:t>
            </a:r>
            <a:endParaRPr lang="en-US" sz="4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own Ribbon 16"/>
          <p:cNvSpPr/>
          <p:nvPr/>
        </p:nvSpPr>
        <p:spPr>
          <a:xfrm>
            <a:off x="0" y="1643050"/>
            <a:ext cx="9144000" cy="1928826"/>
          </a:xfrm>
          <a:prstGeom prst="ribbon">
            <a:avLst>
              <a:gd name="adj1" fmla="val 16667"/>
              <a:gd name="adj2" fmla="val 75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723872" y="2002216"/>
            <a:ext cx="77772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NHIỆT LIỆT  CHÀO MỪNG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CÁC THẦY CÔ GIÁO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 THĂM LỚP, </a:t>
            </a:r>
            <a:r>
              <a:rPr lang="en-US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 GIỜ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18328"/>
          </a:xfrm>
        </p:spPr>
        <p:txBody>
          <a:bodyPr/>
          <a:lstStyle/>
          <a:p>
            <a:pPr algn="ctr"/>
            <a:r>
              <a:rPr lang="vi-VN" b="1" dirty="0" smtClean="0">
                <a:solidFill>
                  <a:srgbClr val="FFFF00"/>
                </a:solidFill>
              </a:rPr>
              <a:t>Bài tập 2 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4282" y="785794"/>
            <a:ext cx="8643998" cy="58579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b="1" u="sng" smtClean="0">
                <a:solidFill>
                  <a:srgbClr val="FF00FF"/>
                </a:solidFill>
                <a:latin typeface="+mj-lt"/>
              </a:rPr>
              <a:t>Lời giải: </a:t>
            </a:r>
          </a:p>
          <a:p>
            <a:r>
              <a:rPr lang="vi-VN" sz="3600" b="1" smtClean="0">
                <a:solidFill>
                  <a:schemeClr val="bg1"/>
                </a:solidFill>
                <a:latin typeface="+mj-lt"/>
              </a:rPr>
              <a:t> a/Khối lượng mol của Fe</a:t>
            </a:r>
            <a:r>
              <a:rPr lang="vi-VN" sz="3600" b="1" baseline="-25000" smtClean="0">
                <a:solidFill>
                  <a:schemeClr val="bg1"/>
                </a:solidFill>
                <a:latin typeface="+mj-lt"/>
              </a:rPr>
              <a:t>3</a:t>
            </a:r>
            <a:r>
              <a:rPr lang="vi-VN" sz="3600" b="1" smtClean="0">
                <a:solidFill>
                  <a:schemeClr val="bg1"/>
                </a:solidFill>
                <a:latin typeface="+mj-lt"/>
              </a:rPr>
              <a:t>O</a:t>
            </a:r>
            <a:r>
              <a:rPr lang="vi-VN" sz="3600" b="1" baseline="-25000" smtClean="0">
                <a:solidFill>
                  <a:schemeClr val="bg1"/>
                </a:solidFill>
                <a:latin typeface="+mj-lt"/>
              </a:rPr>
              <a:t>4</a:t>
            </a:r>
            <a:r>
              <a:rPr lang="vi-VN" sz="3600" b="1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vi-VN" sz="3600" b="1" smtClean="0">
                <a:solidFill>
                  <a:srgbClr val="C00000"/>
                </a:solidFill>
                <a:latin typeface="+mj-lt"/>
              </a:rPr>
              <a:t>     M</a:t>
            </a:r>
            <a:r>
              <a:rPr lang="vi-VN" sz="2800" b="1" smtClean="0">
                <a:solidFill>
                  <a:srgbClr val="C00000"/>
                </a:solidFill>
              </a:rPr>
              <a:t>Fe</a:t>
            </a:r>
            <a:r>
              <a:rPr lang="vi-VN" sz="2800" b="1" baseline="-25000" smtClean="0">
                <a:solidFill>
                  <a:srgbClr val="C00000"/>
                </a:solidFill>
              </a:rPr>
              <a:t>3</a:t>
            </a:r>
            <a:r>
              <a:rPr lang="vi-VN" sz="2800" b="1" smtClean="0">
                <a:solidFill>
                  <a:srgbClr val="C00000"/>
                </a:solidFill>
              </a:rPr>
              <a:t>O</a:t>
            </a:r>
            <a:r>
              <a:rPr lang="vi-VN" sz="2800" b="1" baseline="-25000" smtClean="0">
                <a:solidFill>
                  <a:srgbClr val="C00000"/>
                </a:solidFill>
              </a:rPr>
              <a:t>4</a:t>
            </a:r>
            <a:r>
              <a:rPr lang="vi-VN" sz="3600" b="1" smtClean="0">
                <a:solidFill>
                  <a:schemeClr val="bg1"/>
                </a:solidFill>
                <a:latin typeface="+mj-lt"/>
              </a:rPr>
              <a:t> = (56x3) + (16x4) = 232 (g)</a:t>
            </a:r>
          </a:p>
          <a:p>
            <a:r>
              <a:rPr lang="vi-VN" sz="3600" b="1" smtClean="0">
                <a:solidFill>
                  <a:schemeClr val="bg1"/>
                </a:solidFill>
                <a:latin typeface="+mj-lt"/>
              </a:rPr>
              <a:t>Số mol của Fe</a:t>
            </a:r>
            <a:r>
              <a:rPr lang="vi-VN" sz="3600" b="1" baseline="-25000" smtClean="0">
                <a:solidFill>
                  <a:schemeClr val="bg1"/>
                </a:solidFill>
                <a:latin typeface="+mj-lt"/>
              </a:rPr>
              <a:t>3</a:t>
            </a:r>
            <a:r>
              <a:rPr lang="vi-VN" sz="3600" b="1" smtClean="0">
                <a:solidFill>
                  <a:schemeClr val="bg1"/>
                </a:solidFill>
                <a:latin typeface="+mj-lt"/>
              </a:rPr>
              <a:t>O</a:t>
            </a:r>
            <a:r>
              <a:rPr lang="vi-VN" sz="3600" b="1" baseline="-25000" smtClean="0">
                <a:solidFill>
                  <a:schemeClr val="bg1"/>
                </a:solidFill>
                <a:latin typeface="+mj-lt"/>
              </a:rPr>
              <a:t>4</a:t>
            </a:r>
            <a:r>
              <a:rPr lang="vi-VN" sz="3600" b="1" smtClean="0">
                <a:solidFill>
                  <a:schemeClr val="bg1"/>
                </a:solidFill>
                <a:latin typeface="+mj-lt"/>
              </a:rPr>
              <a:t> là: </a:t>
            </a:r>
          </a:p>
          <a:p>
            <a:r>
              <a:rPr lang="vi-VN" sz="3600" b="1" baseline="-2500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b="1" smtClean="0">
                <a:solidFill>
                  <a:schemeClr val="bg1"/>
                </a:solidFill>
                <a:latin typeface="+mj-lt"/>
              </a:rPr>
              <a:t>   </a:t>
            </a:r>
            <a:r>
              <a:rPr lang="vi-VN" sz="3600" b="1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4800" b="1" smtClean="0">
                <a:solidFill>
                  <a:srgbClr val="C00000"/>
                </a:solidFill>
                <a:latin typeface="+mj-lt"/>
              </a:rPr>
              <a:t>n</a:t>
            </a:r>
            <a:r>
              <a:rPr lang="vi-VN" sz="2400" b="1" smtClean="0">
                <a:solidFill>
                  <a:srgbClr val="C00000"/>
                </a:solidFill>
                <a:latin typeface="+mj-lt"/>
              </a:rPr>
              <a:t>Fe</a:t>
            </a:r>
            <a:r>
              <a:rPr lang="vi-VN" sz="2400" b="1" baseline="-25000" smtClean="0">
                <a:solidFill>
                  <a:srgbClr val="C00000"/>
                </a:solidFill>
                <a:latin typeface="+mj-lt"/>
              </a:rPr>
              <a:t>3</a:t>
            </a:r>
            <a:r>
              <a:rPr lang="vi-VN" sz="2400" b="1" smtClean="0">
                <a:solidFill>
                  <a:srgbClr val="C00000"/>
                </a:solidFill>
                <a:latin typeface="+mj-lt"/>
              </a:rPr>
              <a:t>O</a:t>
            </a:r>
            <a:r>
              <a:rPr lang="vi-VN" sz="2400" b="1" baseline="-25000" smtClean="0">
                <a:solidFill>
                  <a:srgbClr val="C00000"/>
                </a:solidFill>
                <a:latin typeface="+mj-lt"/>
              </a:rPr>
              <a:t>4</a:t>
            </a:r>
            <a:r>
              <a:rPr lang="vi-VN" sz="3600" b="1" smtClean="0">
                <a:solidFill>
                  <a:schemeClr val="bg1"/>
                </a:solidFill>
                <a:latin typeface="+mj-lt"/>
              </a:rPr>
              <a:t>= 116 : 232 = </a:t>
            </a:r>
            <a:r>
              <a:rPr lang="vi-VN" sz="3600" b="1" smtClean="0">
                <a:solidFill>
                  <a:srgbClr val="C00000"/>
                </a:solidFill>
                <a:latin typeface="+mj-lt"/>
              </a:rPr>
              <a:t>0,5 (mol)</a:t>
            </a:r>
            <a:r>
              <a:rPr lang="vi-VN" sz="3600" b="1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endParaRPr lang="vi-VN" sz="3600" b="1" smtClean="0">
              <a:solidFill>
                <a:schemeClr val="bg1"/>
              </a:solidFill>
              <a:latin typeface="+mj-lt"/>
            </a:endParaRPr>
          </a:p>
          <a:p>
            <a:endParaRPr lang="vi-VN" sz="3600" b="1" smtClean="0">
              <a:solidFill>
                <a:schemeClr val="bg1"/>
              </a:solidFill>
              <a:latin typeface="+mj-lt"/>
            </a:endParaRPr>
          </a:p>
          <a:p>
            <a:endParaRPr lang="vi-VN" sz="3600" b="1" smtClean="0">
              <a:solidFill>
                <a:schemeClr val="bg1"/>
              </a:solidFill>
              <a:latin typeface="+mj-lt"/>
            </a:endParaRPr>
          </a:p>
          <a:p>
            <a:endParaRPr lang="vi-VN" sz="3600" b="1" smtClean="0">
              <a:solidFill>
                <a:schemeClr val="bg1"/>
              </a:solidFill>
              <a:latin typeface="+mj-lt"/>
            </a:endParaRPr>
          </a:p>
          <a:p>
            <a:endParaRPr lang="vi-VN" sz="3600" b="1" baseline="-25000" smtClean="0">
              <a:solidFill>
                <a:schemeClr val="bg1"/>
              </a:solidFill>
              <a:latin typeface="+mj-lt"/>
            </a:endParaRPr>
          </a:p>
          <a:p>
            <a:endParaRPr lang="vi-VN" sz="3600" b="1" baseline="-25000" smtClean="0">
              <a:solidFill>
                <a:schemeClr val="bg1"/>
              </a:solidFill>
              <a:latin typeface="+mj-lt"/>
            </a:endParaRPr>
          </a:p>
          <a:p>
            <a:endParaRPr lang="vi-VN" sz="3600" b="1" baseline="-25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357562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smtClean="0">
                <a:solidFill>
                  <a:schemeClr val="bg1"/>
                </a:solidFill>
                <a:latin typeface="+mj-lt"/>
              </a:rPr>
              <a:t>b/ </a:t>
            </a:r>
            <a:r>
              <a:rPr lang="vi-VN" sz="3600" b="1" smtClean="0">
                <a:solidFill>
                  <a:schemeClr val="bg1"/>
                </a:solidFill>
              </a:rPr>
              <a:t>Số mol của nguyên tử Fe</a:t>
            </a:r>
            <a:r>
              <a:rPr lang="vi-VN" sz="3600" b="1" baseline="-25000" smtClean="0">
                <a:solidFill>
                  <a:schemeClr val="bg1"/>
                </a:solidFill>
              </a:rPr>
              <a:t> </a:t>
            </a:r>
            <a:r>
              <a:rPr lang="vi-VN" sz="3600" b="1" smtClean="0">
                <a:solidFill>
                  <a:schemeClr val="bg1"/>
                </a:solidFill>
              </a:rPr>
              <a:t>và O là: </a:t>
            </a:r>
            <a:endParaRPr lang="vi-VN" sz="3600" b="1" smtClean="0">
              <a:solidFill>
                <a:schemeClr val="bg1"/>
              </a:solidFill>
              <a:latin typeface="+mj-lt"/>
            </a:endParaRPr>
          </a:p>
          <a:p>
            <a:r>
              <a:rPr lang="vi-VN" sz="3600" b="1" smtClean="0">
                <a:solidFill>
                  <a:schemeClr val="bg1"/>
                </a:solidFill>
                <a:latin typeface="+mj-lt"/>
              </a:rPr>
              <a:t>    </a:t>
            </a:r>
            <a:r>
              <a:rPr lang="vi-VN" sz="4000" b="1" smtClean="0">
                <a:solidFill>
                  <a:srgbClr val="C00000"/>
                </a:solidFill>
                <a:latin typeface="+mj-lt"/>
              </a:rPr>
              <a:t>n</a:t>
            </a:r>
            <a:r>
              <a:rPr lang="vi-VN" sz="3600" b="1" baseline="-25000" smtClean="0">
                <a:solidFill>
                  <a:srgbClr val="C00000"/>
                </a:solidFill>
                <a:latin typeface="+mj-lt"/>
              </a:rPr>
              <a:t>Fe</a:t>
            </a:r>
            <a:r>
              <a:rPr lang="vi-VN" sz="3600" b="1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= 0,5 x 3 </a:t>
            </a:r>
            <a:r>
              <a:rPr lang="vi-VN" sz="3600" b="1" smtClean="0">
                <a:solidFill>
                  <a:schemeClr val="bg1"/>
                </a:solidFill>
                <a:latin typeface="+mj-lt"/>
              </a:rPr>
              <a:t>= </a:t>
            </a:r>
            <a:r>
              <a:rPr lang="vi-VN" sz="3600" b="1" smtClean="0">
                <a:solidFill>
                  <a:srgbClr val="C00000"/>
                </a:solidFill>
                <a:latin typeface="+mj-lt"/>
              </a:rPr>
              <a:t>1,5 (mol) </a:t>
            </a:r>
            <a:endParaRPr lang="vi-VN" sz="3600" b="1" dirty="0" smtClean="0">
              <a:solidFill>
                <a:srgbClr val="C00000"/>
              </a:solidFill>
              <a:latin typeface="+mj-lt"/>
            </a:endParaRPr>
          </a:p>
          <a:p>
            <a:r>
              <a:rPr lang="vi-VN" sz="3600" b="1" baseline="-25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   </a:t>
            </a:r>
            <a:r>
              <a:rPr lang="vi-VN" sz="3600" b="1" dirty="0" smtClean="0">
                <a:solidFill>
                  <a:srgbClr val="C00000"/>
                </a:solidFill>
                <a:latin typeface="+mj-lt"/>
              </a:rPr>
              <a:t>n</a:t>
            </a:r>
            <a:r>
              <a:rPr lang="vi-VN" sz="3600" b="1" baseline="-25000" dirty="0" smtClean="0">
                <a:solidFill>
                  <a:srgbClr val="C00000"/>
                </a:solidFill>
                <a:latin typeface="+mj-lt"/>
              </a:rPr>
              <a:t>O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 = 0,5 x 4  </a:t>
            </a:r>
            <a:r>
              <a:rPr lang="vi-VN" sz="3600" b="1" smtClean="0">
                <a:solidFill>
                  <a:schemeClr val="bg1"/>
                </a:solidFill>
                <a:latin typeface="+mj-lt"/>
              </a:rPr>
              <a:t>= </a:t>
            </a:r>
            <a:r>
              <a:rPr lang="vi-VN" sz="3600" b="1" smtClean="0">
                <a:solidFill>
                  <a:srgbClr val="C00000"/>
                </a:solidFill>
                <a:latin typeface="+mj-lt"/>
              </a:rPr>
              <a:t>2 (mol) </a:t>
            </a:r>
            <a:endParaRPr lang="vi-VN" sz="3600" b="1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367" y="5001192"/>
            <a:ext cx="8572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smtClean="0">
                <a:solidFill>
                  <a:schemeClr val="bg1"/>
                </a:solidFill>
                <a:latin typeface="+mj-lt"/>
              </a:rPr>
              <a:t>c/ Khối lượng của </a:t>
            </a:r>
            <a:r>
              <a:rPr lang="vi-VN" sz="3600" b="1" smtClean="0">
                <a:solidFill>
                  <a:schemeClr val="bg1"/>
                </a:solidFill>
              </a:rPr>
              <a:t>nguyên tử Fe</a:t>
            </a:r>
            <a:r>
              <a:rPr lang="vi-VN" sz="3600" b="1" baseline="-25000" smtClean="0">
                <a:solidFill>
                  <a:schemeClr val="bg1"/>
                </a:solidFill>
              </a:rPr>
              <a:t> </a:t>
            </a:r>
            <a:r>
              <a:rPr lang="vi-VN" sz="3600" b="1" smtClean="0">
                <a:solidFill>
                  <a:schemeClr val="bg1"/>
                </a:solidFill>
              </a:rPr>
              <a:t>và O là:</a:t>
            </a:r>
            <a:r>
              <a:rPr lang="vi-VN" sz="3600" b="1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vi-VN" sz="3600" b="1" smtClean="0">
                <a:solidFill>
                  <a:srgbClr val="C00000"/>
                </a:solidFill>
                <a:latin typeface="+mj-lt"/>
              </a:rPr>
              <a:t>     m</a:t>
            </a:r>
            <a:r>
              <a:rPr lang="vi-VN" sz="3600" b="1" baseline="-25000" smtClean="0">
                <a:solidFill>
                  <a:srgbClr val="C00000"/>
                </a:solidFill>
                <a:latin typeface="+mj-lt"/>
              </a:rPr>
              <a:t>Fe</a:t>
            </a:r>
            <a:r>
              <a:rPr lang="vi-VN" sz="3600" b="1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= n.M = 1,5 x 56 </a:t>
            </a:r>
            <a:r>
              <a:rPr lang="vi-VN" sz="3600" b="1" smtClean="0">
                <a:solidFill>
                  <a:schemeClr val="bg1"/>
                </a:solidFill>
                <a:latin typeface="+mj-lt"/>
              </a:rPr>
              <a:t>= </a:t>
            </a:r>
            <a:r>
              <a:rPr lang="vi-VN" sz="3600" b="1" smtClean="0">
                <a:solidFill>
                  <a:srgbClr val="C00000"/>
                </a:solidFill>
                <a:latin typeface="+mj-lt"/>
              </a:rPr>
              <a:t>84 (g) </a:t>
            </a:r>
            <a:endParaRPr lang="vi-VN" sz="3600" b="1" dirty="0" smtClean="0">
              <a:solidFill>
                <a:srgbClr val="C00000"/>
              </a:solidFill>
              <a:latin typeface="+mj-lt"/>
            </a:endParaRPr>
          </a:p>
          <a:p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     </a:t>
            </a:r>
            <a:r>
              <a:rPr lang="vi-VN" sz="3600" b="1" dirty="0" smtClean="0">
                <a:solidFill>
                  <a:srgbClr val="C00000"/>
                </a:solidFill>
                <a:latin typeface="+mj-lt"/>
              </a:rPr>
              <a:t>m</a:t>
            </a:r>
            <a:r>
              <a:rPr lang="vi-VN" sz="3600" b="1" baseline="-25000" dirty="0" smtClean="0">
                <a:solidFill>
                  <a:srgbClr val="C00000"/>
                </a:solidFill>
                <a:latin typeface="+mj-lt"/>
              </a:rPr>
              <a:t>O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 = n.M = 2 x  16 </a:t>
            </a:r>
            <a:r>
              <a:rPr lang="vi-VN" sz="3600" b="1" smtClean="0">
                <a:solidFill>
                  <a:schemeClr val="bg1"/>
                </a:solidFill>
                <a:latin typeface="+mj-lt"/>
              </a:rPr>
              <a:t>= </a:t>
            </a:r>
            <a:r>
              <a:rPr lang="vi-VN" sz="3600" b="1" smtClean="0">
                <a:solidFill>
                  <a:srgbClr val="C00000"/>
                </a:solidFill>
                <a:latin typeface="+mj-lt"/>
              </a:rPr>
              <a:t>32 (g) </a:t>
            </a:r>
            <a:endParaRPr lang="vi-VN" sz="36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80"/>
            <a:ext cx="8229600" cy="818328"/>
          </a:xfrm>
        </p:spPr>
        <p:txBody>
          <a:bodyPr>
            <a:noAutofit/>
          </a:bodyPr>
          <a:lstStyle/>
          <a:p>
            <a:pPr algn="ctr"/>
            <a:r>
              <a:rPr lang="vi-VN" sz="3200" b="1" dirty="0" smtClean="0">
                <a:solidFill>
                  <a:srgbClr val="FFFF00"/>
                </a:solidFill>
              </a:rPr>
              <a:t>Bài </a:t>
            </a:r>
            <a:r>
              <a:rPr lang="vi-VN" sz="3200" b="1" smtClean="0">
                <a:solidFill>
                  <a:srgbClr val="FFFF00"/>
                </a:solidFill>
              </a:rPr>
              <a:t>tập 3 </a:t>
            </a:r>
            <a:r>
              <a:rPr lang="vi-VN" sz="3000" b="1" smtClean="0">
                <a:solidFill>
                  <a:schemeClr val="tx1"/>
                </a:solidFill>
              </a:rPr>
              <a:t>(hoạt động 4 nhóm  </a:t>
            </a:r>
            <a:r>
              <a:rPr lang="vi-VN" sz="3000" b="1" dirty="0" smtClean="0">
                <a:solidFill>
                  <a:schemeClr val="tx1"/>
                </a:solidFill>
              </a:rPr>
              <a:t>trong 5 phút)  </a:t>
            </a:r>
            <a:endParaRPr lang="vi-VN" sz="3000" b="1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4282" y="1000108"/>
            <a:ext cx="8715436" cy="55721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vi-VN" sz="4000" baseline="-25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000108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chemeClr val="bg1"/>
                </a:solidFill>
                <a:latin typeface="+mj-lt"/>
              </a:rPr>
              <a:t>Hãy hoàn thành nội dung của bảng sau: </a:t>
            </a:r>
            <a:endParaRPr lang="vi-VN" sz="32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2" y="1714487"/>
          <a:ext cx="8715436" cy="4967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/>
                <a:gridCol w="1785950"/>
                <a:gridCol w="1643074"/>
                <a:gridCol w="1714512"/>
                <a:gridCol w="1643074"/>
              </a:tblGrid>
              <a:tr h="954465"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latin typeface="+mj-lt"/>
                        </a:rPr>
                        <a:t>Cl</a:t>
                      </a:r>
                      <a:r>
                        <a:rPr lang="vi-VN" sz="3200" b="1" baseline="-25000" dirty="0" smtClean="0">
                          <a:latin typeface="+mj-lt"/>
                        </a:rPr>
                        <a:t>2</a:t>
                      </a:r>
                      <a:r>
                        <a:rPr lang="vi-VN" sz="3200" b="1" baseline="0" dirty="0" smtClean="0">
                          <a:latin typeface="+mj-lt"/>
                        </a:rPr>
                        <a:t> </a:t>
                      </a:r>
                      <a:endParaRPr lang="vi-VN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latin typeface="+mj-lt"/>
                        </a:rPr>
                        <a:t>SO</a:t>
                      </a:r>
                      <a:r>
                        <a:rPr lang="vi-VN" sz="3200" b="1" baseline="-25000" dirty="0" smtClean="0">
                          <a:latin typeface="+mj-lt"/>
                        </a:rPr>
                        <a:t>2</a:t>
                      </a:r>
                      <a:endParaRPr lang="vi-VN" sz="3200" b="1" baseline="-25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latin typeface="+mj-lt"/>
                        </a:rPr>
                        <a:t>CH</a:t>
                      </a:r>
                      <a:r>
                        <a:rPr lang="vi-VN" sz="3200" b="1" baseline="-25000" dirty="0" smtClean="0">
                          <a:latin typeface="+mj-lt"/>
                        </a:rPr>
                        <a:t>4</a:t>
                      </a:r>
                      <a:endParaRPr lang="vi-VN" sz="3200" b="1" baseline="-25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latin typeface="+mj-lt"/>
                        </a:rPr>
                        <a:t>Al</a:t>
                      </a:r>
                      <a:r>
                        <a:rPr lang="vi-VN" sz="3200" b="1" baseline="-25000" dirty="0" smtClean="0">
                          <a:latin typeface="+mj-lt"/>
                        </a:rPr>
                        <a:t>2</a:t>
                      </a:r>
                      <a:r>
                        <a:rPr lang="vi-VN" sz="3200" b="1" dirty="0" smtClean="0">
                          <a:latin typeface="+mj-lt"/>
                        </a:rPr>
                        <a:t>O</a:t>
                      </a:r>
                      <a:r>
                        <a:rPr lang="vi-VN" sz="3200" b="1" baseline="-25000" dirty="0" smtClean="0">
                          <a:latin typeface="+mj-lt"/>
                        </a:rPr>
                        <a:t>3</a:t>
                      </a:r>
                      <a:endParaRPr lang="vi-VN" sz="3200" b="1" baseline="-25000" dirty="0">
                        <a:latin typeface="+mj-lt"/>
                      </a:endParaRPr>
                    </a:p>
                  </a:txBody>
                  <a:tcPr anchor="ctr"/>
                </a:tc>
              </a:tr>
              <a:tr h="954465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n(mol)</a:t>
                      </a:r>
                      <a:endParaRPr lang="vi-VN" sz="32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0,125</a:t>
                      </a:r>
                      <a:endParaRPr lang="vi-VN" sz="32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+mj-lt"/>
                      </a:endParaRPr>
                    </a:p>
                  </a:txBody>
                  <a:tcPr anchor="ctr"/>
                </a:tc>
              </a:tr>
              <a:tr h="954465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m(g)</a:t>
                      </a:r>
                      <a:endParaRPr lang="vi-VN" sz="32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3,2</a:t>
                      </a:r>
                      <a:endParaRPr lang="vi-VN" sz="32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latin typeface="+mj-lt"/>
                      </a:endParaRPr>
                    </a:p>
                  </a:txBody>
                  <a:tcPr anchor="ctr"/>
                </a:tc>
              </a:tr>
              <a:tr h="954465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V(đktc)</a:t>
                      </a:r>
                      <a:endParaRPr lang="vi-VN" sz="32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6,72</a:t>
                      </a:r>
                      <a:endParaRPr lang="vi-VN" sz="3200" b="1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+mj-lt"/>
                      </a:endParaRPr>
                    </a:p>
                  </a:txBody>
                  <a:tcPr anchor="ctr"/>
                </a:tc>
              </a:tr>
              <a:tr h="1149455">
                <a:tc>
                  <a:txBody>
                    <a:bodyPr/>
                    <a:lstStyle/>
                    <a:p>
                      <a:pPr algn="ctr"/>
                      <a:r>
                        <a:rPr lang="vi-VN" sz="3200" b="1" smtClean="0">
                          <a:solidFill>
                            <a:srgbClr val="0070C0"/>
                          </a:solidFill>
                          <a:latin typeface="+mj-lt"/>
                        </a:rPr>
                        <a:t>S (</a:t>
                      </a:r>
                      <a:r>
                        <a:rPr lang="vi-VN" sz="3200" b="1" dirty="0" smtClean="0">
                          <a:solidFill>
                            <a:srgbClr val="0070C0"/>
                          </a:solidFill>
                          <a:latin typeface="+mj-lt"/>
                        </a:rPr>
                        <a:t>số</a:t>
                      </a:r>
                      <a:r>
                        <a:rPr lang="vi-VN" sz="3200" b="1" baseline="0" dirty="0" smtClean="0">
                          <a:solidFill>
                            <a:srgbClr val="0070C0"/>
                          </a:solidFill>
                          <a:latin typeface="+mj-lt"/>
                        </a:rPr>
                        <a:t> phân tử)</a:t>
                      </a:r>
                      <a:endParaRPr lang="vi-VN" sz="3200" b="1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vi-VN" sz="32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solidFill>
                            <a:srgbClr val="C00000"/>
                          </a:solidFill>
                          <a:latin typeface="+mj-lt"/>
                        </a:rPr>
                        <a:t>0,3.10</a:t>
                      </a:r>
                      <a:r>
                        <a:rPr lang="vi-VN" sz="3200" b="1" baseline="300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23</a:t>
                      </a:r>
                      <a:endParaRPr lang="vi-VN" sz="3200" b="1" baseline="30000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14282" y="1785926"/>
            <a:ext cx="1928826" cy="8572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844" y="221455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bg1"/>
                </a:solidFill>
              </a:rPr>
              <a:t>Đại lượng </a:t>
            </a:r>
            <a:endParaRPr lang="vi-VN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178592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bg1"/>
                </a:solidFill>
              </a:rPr>
              <a:t>Chất </a:t>
            </a:r>
            <a:endParaRPr lang="vi-VN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20" y="2844225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0,3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7620" y="3772919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19,2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9058" y="5715016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1,8.10</a:t>
            </a:r>
            <a:r>
              <a:rPr lang="vi-VN" sz="3200" b="1" baseline="30000" dirty="0" smtClean="0">
                <a:solidFill>
                  <a:schemeClr val="bg1"/>
                </a:solidFill>
                <a:latin typeface="+mj-lt"/>
              </a:rPr>
              <a:t>23</a:t>
            </a:r>
            <a:endParaRPr lang="vi-VN" sz="32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3570" y="2844225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0,2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6644" y="2915663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0,05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6644" y="3844357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5,1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4546" y="3772919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8,875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3108" y="464344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2,8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43570" y="471488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4,48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72132" y="5786454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1,2.10</a:t>
            </a:r>
            <a:r>
              <a:rPr lang="vi-VN" sz="3200" b="1" baseline="30000" dirty="0" smtClean="0">
                <a:solidFill>
                  <a:schemeClr val="bg1"/>
                </a:solidFill>
                <a:latin typeface="+mj-lt"/>
              </a:rPr>
              <a:t>23</a:t>
            </a:r>
            <a:endParaRPr lang="vi-VN" sz="32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71670" y="5773183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>
                <a:solidFill>
                  <a:schemeClr val="bg1"/>
                </a:solidFill>
                <a:latin typeface="+mj-lt"/>
              </a:rPr>
              <a:t>0,75.10</a:t>
            </a:r>
            <a:r>
              <a:rPr lang="vi-VN" sz="3200" b="1" baseline="30000" smtClean="0">
                <a:solidFill>
                  <a:schemeClr val="bg1"/>
                </a:solidFill>
                <a:latin typeface="+mj-lt"/>
              </a:rPr>
              <a:t>23</a:t>
            </a:r>
            <a:endParaRPr lang="vi-VN" sz="32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86644" y="4643446"/>
            <a:ext cx="150019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6" grpId="0"/>
      <p:bldP spid="27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18328"/>
          </a:xfrm>
        </p:spPr>
        <p:txBody>
          <a:bodyPr>
            <a:normAutofit/>
          </a:bodyPr>
          <a:lstStyle/>
          <a:p>
            <a:pPr algn="ctr"/>
            <a:r>
              <a:rPr lang="vi-VN" b="1" dirty="0" smtClean="0">
                <a:solidFill>
                  <a:srgbClr val="FFFF00"/>
                </a:solidFill>
              </a:rPr>
              <a:t>Bài tập 4: 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7158" y="1214422"/>
            <a:ext cx="8358246" cy="5214974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 ở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RO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5,6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lít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 ở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đktc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nặng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16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gam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xác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hóa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</a:t>
            </a:r>
          </a:p>
          <a:p>
            <a:endParaRPr lang="en-US" sz="3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3600" baseline="-25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3600" baseline="-25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3600" baseline="-25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3600" baseline="-25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3600" baseline="-25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vi-VN" sz="3600" baseline="-25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3867227"/>
            <a:ext cx="3857652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CTHH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B: R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B(</a:t>
            </a:r>
            <a:r>
              <a:rPr lang="en-US" sz="3200" baseline="-25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đktc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5,6 </a:t>
            </a:r>
            <a:r>
              <a:rPr lang="en-US" sz="3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lít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200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(5,6l)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16gam  </a:t>
            </a:r>
            <a:endParaRPr lang="vi-VN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714876" y="3286124"/>
            <a:ext cx="4143404" cy="2357454"/>
          </a:xfrm>
          <a:prstGeom prst="cloudCallout">
            <a:avLst>
              <a:gd name="adj1" fmla="val -54188"/>
              <a:gd name="adj2" fmla="val 6613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R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là</a:t>
            </a:r>
            <a:endParaRPr lang="en-US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tố</a:t>
            </a:r>
            <a:endParaRPr lang="en-US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vi-VN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18328"/>
          </a:xfr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ctr"/>
            <a:r>
              <a:rPr lang="vi-VN" b="1" dirty="0" smtClean="0">
                <a:solidFill>
                  <a:srgbClr val="FFFF00"/>
                </a:solidFill>
              </a:rPr>
              <a:t>Bài tập 4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4282" y="1214422"/>
            <a:ext cx="8715436" cy="54292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 smtClean="0">
                <a:solidFill>
                  <a:schemeClr val="bg1"/>
                </a:solidFill>
                <a:latin typeface="+mj-lt"/>
              </a:rPr>
              <a:t> </a:t>
            </a:r>
            <a:endParaRPr lang="vi-VN" sz="3600" baseline="-25000" dirty="0" smtClean="0">
              <a:solidFill>
                <a:schemeClr val="bg1"/>
              </a:solidFill>
              <a:latin typeface="+mj-lt"/>
            </a:endParaRPr>
          </a:p>
          <a:p>
            <a:endParaRPr lang="vi-VN" sz="3600" baseline="-25000" dirty="0" smtClean="0">
              <a:solidFill>
                <a:schemeClr val="bg1"/>
              </a:solidFill>
              <a:latin typeface="+mj-lt"/>
            </a:endParaRPr>
          </a:p>
          <a:p>
            <a:endParaRPr lang="vi-VN" sz="3600" baseline="-25000" dirty="0" smtClean="0">
              <a:solidFill>
                <a:schemeClr val="bg1"/>
              </a:solidFill>
              <a:latin typeface="+mj-lt"/>
            </a:endParaRPr>
          </a:p>
          <a:p>
            <a:r>
              <a:rPr lang="vi-VN" sz="3600" dirty="0" smtClean="0">
                <a:solidFill>
                  <a:schemeClr val="bg1"/>
                </a:solidFill>
                <a:latin typeface="+mj-lt"/>
              </a:rPr>
              <a:t>   </a:t>
            </a:r>
            <a:endParaRPr lang="vi-VN" sz="3600" baseline="-25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14298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u="sng" dirty="0" smtClean="0">
                <a:solidFill>
                  <a:srgbClr val="FF00FF"/>
                </a:solidFill>
              </a:rPr>
              <a:t>Lời giải: </a:t>
            </a:r>
            <a:endParaRPr lang="vi-VN" sz="3600" b="1" u="sng" dirty="0">
              <a:solidFill>
                <a:srgbClr val="FF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779687"/>
            <a:ext cx="8572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 mol của hợp chất B là:</a:t>
            </a:r>
            <a:endParaRPr lang="en-US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n</a:t>
            </a:r>
            <a:r>
              <a:rPr lang="en-US" sz="3600" b="1" baseline="-25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V : 22,4 = 5,6 : 22,4 = 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0,25 mol</a:t>
            </a:r>
          </a:p>
          <a:p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 lượng mol của hợp chất B là:</a:t>
            </a:r>
            <a:endParaRPr lang="en-US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M</a:t>
            </a:r>
            <a:r>
              <a:rPr lang="en-US" sz="3600" b="1" baseline="-25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6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600" b="1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= 16: 0,25 = 64 (g) 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M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M</a:t>
            </a:r>
            <a:r>
              <a:rPr lang="en-US" sz="24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</a:t>
            </a:r>
            <a:r>
              <a:rPr lang="en-US" sz="3200" b="1" baseline="-250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6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+ 16.2 = 64 (g)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6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64 –  32  = 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32 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(g)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lưu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huỳnh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3600" b="1" baseline="-25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vi-VN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914400" y="381000"/>
            <a:ext cx="7772400" cy="1066800"/>
          </a:xfrm>
          <a:prstGeom prst="plaque">
            <a:avLst>
              <a:gd name="adj" fmla="val 16667"/>
            </a:avLst>
          </a:prstGeom>
          <a:solidFill>
            <a:srgbClr val="66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pPr algn="just" eaLnBrk="1" hangingPunct="1"/>
            <a:r>
              <a:rPr lang="en-US" sz="2400" b="1" u="sng" smtClean="0">
                <a:solidFill>
                  <a:srgbClr val="CC0066"/>
                </a:solidFill>
                <a:latin typeface=".VnArial" pitchFamily="34" charset="0"/>
              </a:rPr>
              <a:t>LuËt ch¬i</a:t>
            </a:r>
            <a:r>
              <a:rPr lang="en-US" sz="2400" b="1" smtClean="0">
                <a:latin typeface=".VnArial" pitchFamily="34" charset="0"/>
              </a:rPr>
              <a:t> : Trong 4 b«ng hoa, mçi b«ng cã mét c©u hái vµ mét phÇn th­ëng. NÕu tr¶ lêi ®óng th</a:t>
            </a:r>
            <a:r>
              <a:rPr lang="en-US" sz="2800" b="1" smtClean="0"/>
              <a:t>ì</a:t>
            </a:r>
            <a:r>
              <a:rPr lang="en-US" sz="2400" b="1" smtClean="0">
                <a:latin typeface=".VnArial" pitchFamily="34" charset="0"/>
              </a:rPr>
              <a:t> phÇn th­ëng sÏ hiÖn ra. Thêi gian suy nghÜ lµ 15 gi©y.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47339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8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BÔNG HOA MAY MẮN</a:t>
            </a:r>
          </a:p>
        </p:txBody>
      </p:sp>
      <p:sp>
        <p:nvSpPr>
          <p:cNvPr id="307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400800"/>
            <a:ext cx="457200" cy="457200"/>
          </a:xfrm>
          <a:prstGeom prst="actionButtonHom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33400" y="5486400"/>
            <a:ext cx="762000" cy="762000"/>
            <a:chOff x="336" y="3648"/>
            <a:chExt cx="480" cy="480"/>
          </a:xfrm>
        </p:grpSpPr>
        <p:sp>
          <p:nvSpPr>
            <p:cNvPr id="3100" name="Oval 14"/>
            <p:cNvSpPr>
              <a:spLocks noChangeArrowheads="1"/>
            </p:cNvSpPr>
            <p:nvPr/>
          </p:nvSpPr>
          <p:spPr bwMode="auto">
            <a:xfrm>
              <a:off x="336" y="3648"/>
              <a:ext cx="480" cy="480"/>
            </a:xfrm>
            <a:prstGeom prst="ellipse">
              <a:avLst/>
            </a:prstGeom>
            <a:solidFill>
              <a:srgbClr val="66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101" name="Text Box 15"/>
            <p:cNvSpPr txBox="1">
              <a:spLocks noChangeArrowheads="1"/>
            </p:cNvSpPr>
            <p:nvPr/>
          </p:nvSpPr>
          <p:spPr bwMode="auto">
            <a:xfrm>
              <a:off x="432" y="3648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chemeClr val="accent1"/>
                  </a:solidFill>
                </a:rPr>
                <a:t>1</a:t>
              </a:r>
            </a:p>
          </p:txBody>
        </p:sp>
      </p:grpSp>
      <p:pic>
        <p:nvPicPr>
          <p:cNvPr id="3082" name="Picture 16" descr="2011219432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00400"/>
            <a:ext cx="22860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562600" y="5181600"/>
            <a:ext cx="762000" cy="762000"/>
            <a:chOff x="336" y="3648"/>
            <a:chExt cx="480" cy="480"/>
          </a:xfrm>
        </p:grpSpPr>
        <p:sp>
          <p:nvSpPr>
            <p:cNvPr id="3098" name="Oval 19"/>
            <p:cNvSpPr>
              <a:spLocks noChangeArrowheads="1"/>
            </p:cNvSpPr>
            <p:nvPr/>
          </p:nvSpPr>
          <p:spPr bwMode="auto">
            <a:xfrm>
              <a:off x="336" y="3648"/>
              <a:ext cx="480" cy="480"/>
            </a:xfrm>
            <a:prstGeom prst="ellipse">
              <a:avLst/>
            </a:prstGeom>
            <a:solidFill>
              <a:srgbClr val="66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9" name="Text Box 20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32" y="3648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chemeClr val="accent1"/>
                  </a:solidFill>
                </a:rPr>
                <a:t>3</a:t>
              </a:r>
            </a:p>
          </p:txBody>
        </p:sp>
      </p:grpSp>
      <p:pic>
        <p:nvPicPr>
          <p:cNvPr id="3097" name="Picture 21" descr="hoa1ku0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2895600"/>
            <a:ext cx="220980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23" descr="Blue_ros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381000"/>
            <a:ext cx="963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3071802" y="2928934"/>
            <a:ext cx="762000" cy="762000"/>
            <a:chOff x="336" y="3648"/>
            <a:chExt cx="480" cy="480"/>
          </a:xfrm>
        </p:grpSpPr>
        <p:sp>
          <p:nvSpPr>
            <p:cNvPr id="3094" name="Oval 26"/>
            <p:cNvSpPr>
              <a:spLocks noChangeArrowheads="1"/>
            </p:cNvSpPr>
            <p:nvPr/>
          </p:nvSpPr>
          <p:spPr bwMode="auto">
            <a:xfrm>
              <a:off x="336" y="3648"/>
              <a:ext cx="480" cy="480"/>
            </a:xfrm>
            <a:prstGeom prst="ellipse">
              <a:avLst/>
            </a:prstGeom>
            <a:solidFill>
              <a:srgbClr val="66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5" name="Text Box 27">
              <a:hlinkClick r:id="rId9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32" y="3648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chemeClr val="accent1"/>
                  </a:solidFill>
                </a:rPr>
                <a:t>2</a:t>
              </a:r>
            </a:p>
          </p:txBody>
        </p:sp>
      </p:grpSp>
      <p:pic>
        <p:nvPicPr>
          <p:cNvPr id="3093" name="Picture 28" descr="NGOCLA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57422" y="3857628"/>
            <a:ext cx="22860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7643834" y="3000372"/>
            <a:ext cx="762000" cy="762000"/>
            <a:chOff x="336" y="3648"/>
            <a:chExt cx="480" cy="480"/>
          </a:xfrm>
        </p:grpSpPr>
        <p:sp>
          <p:nvSpPr>
            <p:cNvPr id="3090" name="Oval 31"/>
            <p:cNvSpPr>
              <a:spLocks noChangeArrowheads="1"/>
            </p:cNvSpPr>
            <p:nvPr/>
          </p:nvSpPr>
          <p:spPr bwMode="auto">
            <a:xfrm>
              <a:off x="336" y="3648"/>
              <a:ext cx="480" cy="480"/>
            </a:xfrm>
            <a:prstGeom prst="ellipse">
              <a:avLst/>
            </a:prstGeom>
            <a:solidFill>
              <a:srgbClr val="66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91" name="Text Box 32">
              <a:hlinkClick r:id="rId1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32" y="3648"/>
              <a:ext cx="28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>
                  <a:solidFill>
                    <a:schemeClr val="accent1"/>
                  </a:solidFill>
                </a:rPr>
                <a:t>4</a:t>
              </a:r>
            </a:p>
          </p:txBody>
        </p:sp>
      </p:grpSp>
      <p:pic>
        <p:nvPicPr>
          <p:cNvPr id="3089" name="Picture 33" descr="FLOWER 40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10400" y="4071942"/>
            <a:ext cx="21336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0" y="2057400"/>
            <a:ext cx="9144000" cy="4267200"/>
            <a:chOff x="0" y="1296"/>
            <a:chExt cx="5760" cy="2688"/>
          </a:xfrm>
        </p:grpSpPr>
        <p:sp>
          <p:nvSpPr>
            <p:cNvPr id="4124" name="AutoShape 32"/>
            <p:cNvSpPr>
              <a:spLocks noChangeArrowheads="1"/>
            </p:cNvSpPr>
            <p:nvPr/>
          </p:nvSpPr>
          <p:spPr bwMode="auto">
            <a:xfrm>
              <a:off x="0" y="1296"/>
              <a:ext cx="5760" cy="2688"/>
            </a:xfrm>
            <a:prstGeom prst="roundRect">
              <a:avLst>
                <a:gd name="adj" fmla="val 16667"/>
              </a:avLst>
            </a:prstGeom>
            <a:solidFill>
              <a:srgbClr val="FBDDD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25" name="Text Box 33"/>
            <p:cNvSpPr txBox="1">
              <a:spLocks noChangeArrowheads="1"/>
            </p:cNvSpPr>
            <p:nvPr/>
          </p:nvSpPr>
          <p:spPr bwMode="auto">
            <a:xfrm>
              <a:off x="192" y="1365"/>
              <a:ext cx="5376" cy="2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000099"/>
                  </a:solidFill>
                </a:rPr>
                <a:t>Chọn đáp án đúng:</a:t>
              </a:r>
              <a:r>
                <a:rPr lang="en-US" sz="2800" b="1">
                  <a:solidFill>
                    <a:schemeClr val="hlink"/>
                  </a:solidFill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hlink"/>
                  </a:solidFill>
                </a:rPr>
                <a:t>Trong một phản ứng hóa học, số mol nguyên tử của các nguyên tố có mặt trong phản ứng là:</a:t>
              </a:r>
            </a:p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hlink"/>
                  </a:solidFill>
                </a:rPr>
                <a:t>A.    luôn luôn thay đổi.</a:t>
              </a:r>
            </a:p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hlink"/>
                  </a:solidFill>
                </a:rPr>
                <a:t>B.    luôn luôn không thay đổi.</a:t>
              </a:r>
            </a:p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hlink"/>
                  </a:solidFill>
                </a:rPr>
                <a:t>C.    có thể thay đổi hoặc không.</a:t>
              </a:r>
            </a:p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hlink"/>
                  </a:solidFill>
                </a:rPr>
                <a:t>D.    không xác định được.</a:t>
              </a:r>
            </a:p>
          </p:txBody>
        </p:sp>
      </p:grpSp>
      <p:pic>
        <p:nvPicPr>
          <p:cNvPr id="4100" name="Picture 4" descr="NGOCL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9812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0</a:t>
            </a: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109" name="Oval 13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11</a:t>
            </a:r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12</a:t>
            </a:r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13</a:t>
            </a: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14</a:t>
            </a:r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15</a:t>
            </a:r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7086600" y="11906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96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1736725" y="2962275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2800">
              <a:latin typeface="Times New Roman" pitchFamily="18" charset="0"/>
            </a:endParaRPr>
          </a:p>
        </p:txBody>
      </p:sp>
      <p:pic>
        <p:nvPicPr>
          <p:cNvPr id="4118" name="Picture 15" descr="j02321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886200"/>
            <a:ext cx="16986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9" name="AutoShape 27"/>
          <p:cNvSpPr>
            <a:spLocks noChangeArrowheads="1"/>
          </p:cNvSpPr>
          <p:nvPr/>
        </p:nvSpPr>
        <p:spPr bwMode="auto">
          <a:xfrm>
            <a:off x="2157413" y="457200"/>
            <a:ext cx="4648200" cy="914400"/>
          </a:xfrm>
          <a:prstGeom prst="plaque">
            <a:avLst>
              <a:gd name="adj" fmla="val 16667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120" name="WordArt 28"/>
          <p:cNvSpPr>
            <a:spLocks noChangeArrowheads="1" noChangeShapeType="1" noTextEdit="1"/>
          </p:cNvSpPr>
          <p:nvPr/>
        </p:nvSpPr>
        <p:spPr bwMode="auto">
          <a:xfrm>
            <a:off x="2743200" y="457200"/>
            <a:ext cx="3429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BÔNG HOA SỐ 1</a:t>
            </a:r>
          </a:p>
        </p:txBody>
      </p:sp>
      <p:sp>
        <p:nvSpPr>
          <p:cNvPr id="4121" name="AutoShape 2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6400800"/>
            <a:ext cx="533400" cy="457200"/>
          </a:xfrm>
          <a:prstGeom prst="actionButtonBackPrevious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122" name="AutoShape 3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696200" y="6400800"/>
            <a:ext cx="1447800" cy="457200"/>
          </a:xfrm>
          <a:prstGeom prst="plaque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Phần thưởng</a:t>
            </a:r>
          </a:p>
        </p:txBody>
      </p:sp>
      <p:sp>
        <p:nvSpPr>
          <p:cNvPr id="4141" name="Oval 45"/>
          <p:cNvSpPr>
            <a:spLocks noChangeArrowheads="1"/>
          </p:cNvSpPr>
          <p:nvPr/>
        </p:nvSpPr>
        <p:spPr bwMode="auto">
          <a:xfrm>
            <a:off x="201304" y="44958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" presetClass="exit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xit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xit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xit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13" grpId="0" animBg="1"/>
      <p:bldP spid="4114" grpId="0" animBg="1"/>
      <p:bldP spid="4115" grpId="0" animBg="1"/>
      <p:bldP spid="4116" grpId="0" animBg="1"/>
      <p:bldP spid="4117" grpId="0" animBg="1"/>
      <p:bldP spid="41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2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0</a:t>
            </a:r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11</a:t>
            </a:r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12</a:t>
            </a: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13</a:t>
            </a: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14</a:t>
            </a:r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15</a:t>
            </a: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7086600" y="11906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96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736725" y="2962275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2800">
              <a:latin typeface="Times New Roman" pitchFamily="18" charset="0"/>
            </a:endParaRPr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2286000" y="457200"/>
            <a:ext cx="4648200" cy="914400"/>
          </a:xfrm>
          <a:prstGeom prst="plaque">
            <a:avLst>
              <a:gd name="adj" fmla="val 16667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141" name="WordArt 21"/>
          <p:cNvSpPr>
            <a:spLocks noChangeArrowheads="1" noChangeShapeType="1" noTextEdit="1"/>
          </p:cNvSpPr>
          <p:nvPr/>
        </p:nvSpPr>
        <p:spPr bwMode="auto">
          <a:xfrm>
            <a:off x="2590800" y="457200"/>
            <a:ext cx="381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smtClean="0">
                <a:ln w="317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BÔNG HOA SỐ </a:t>
            </a:r>
            <a:r>
              <a:rPr lang="vi-VN" sz="2800" b="1" kern="10">
                <a:ln w="317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pic>
        <p:nvPicPr>
          <p:cNvPr id="5142" name="Picture 22" descr="201121943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860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3" name="AutoShape 47"/>
          <p:cNvSpPr>
            <a:spLocks noChangeArrowheads="1"/>
          </p:cNvSpPr>
          <p:nvPr/>
        </p:nvSpPr>
        <p:spPr bwMode="auto">
          <a:xfrm rot="10800000">
            <a:off x="0" y="2819400"/>
            <a:ext cx="9144000" cy="3657600"/>
          </a:xfrm>
          <a:prstGeom prst="cloudCallout">
            <a:avLst>
              <a:gd name="adj1" fmla="val -2139"/>
              <a:gd name="adj2" fmla="val 86718"/>
            </a:avLst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pPr algn="ctr"/>
            <a:endParaRPr lang="vi-VN"/>
          </a:p>
        </p:txBody>
      </p:sp>
      <p:sp>
        <p:nvSpPr>
          <p:cNvPr id="5144" name="Text Box 48"/>
          <p:cNvSpPr txBox="1">
            <a:spLocks noChangeArrowheads="1"/>
          </p:cNvSpPr>
          <p:nvPr/>
        </p:nvSpPr>
        <p:spPr bwMode="auto">
          <a:xfrm>
            <a:off x="914400" y="3581400"/>
            <a:ext cx="76962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folHlink"/>
                </a:solidFill>
              </a:rPr>
              <a:t>Đ</a:t>
            </a:r>
            <a:r>
              <a:rPr lang="en-US" sz="2400">
                <a:solidFill>
                  <a:schemeClr val="folHlink"/>
                </a:solidFill>
                <a:latin typeface=".VnVogue" pitchFamily="34" charset="0"/>
              </a:rPr>
              <a:t>iÒn tõ vµo chç chÊm ®Ó ®­îc kh¼ng ®Þnh ®óng: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accent1"/>
                </a:solidFill>
                <a:latin typeface=".VnVogue" pitchFamily="34" charset="0"/>
              </a:rPr>
              <a:t>Mét mol cña bÊt kú chÊt khÝ nµo, ë ®iÒu kiÖn vÒ nhiÖt ®é vµ ¸p suÊt ®Òu chiÕm những................... b»ng nhau</a:t>
            </a:r>
          </a:p>
        </p:txBody>
      </p:sp>
      <p:sp>
        <p:nvSpPr>
          <p:cNvPr id="5145" name="AutoShape 6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6400800"/>
            <a:ext cx="533400" cy="457200"/>
          </a:xfrm>
          <a:prstGeom prst="actionButtonBackPrevious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146" name="AutoShape 6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696200" y="6429396"/>
            <a:ext cx="1447800" cy="457200"/>
          </a:xfrm>
          <a:prstGeom prst="plaque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Phần thưởng</a:t>
            </a:r>
          </a:p>
        </p:txBody>
      </p:sp>
      <p:sp>
        <p:nvSpPr>
          <p:cNvPr id="5185" name="Text Box 65"/>
          <p:cNvSpPr txBox="1">
            <a:spLocks noChangeArrowheads="1"/>
          </p:cNvSpPr>
          <p:nvPr/>
        </p:nvSpPr>
        <p:spPr bwMode="auto">
          <a:xfrm>
            <a:off x="3657600" y="50292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.VnVogue" pitchFamily="34" charset="0"/>
              </a:rPr>
              <a:t>thÓ tÝch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" presetClass="exit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xit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xit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xit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5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219200" y="2362200"/>
            <a:ext cx="7010400" cy="1447800"/>
            <a:chOff x="1551" y="3312"/>
            <a:chExt cx="1200" cy="864"/>
          </a:xfrm>
        </p:grpSpPr>
        <p:sp>
          <p:nvSpPr>
            <p:cNvPr id="6180" name="AutoShape 6"/>
            <p:cNvSpPr>
              <a:spLocks noChangeArrowheads="1"/>
            </p:cNvSpPr>
            <p:nvPr/>
          </p:nvSpPr>
          <p:spPr bwMode="auto">
            <a:xfrm>
              <a:off x="1584" y="3312"/>
              <a:ext cx="1104" cy="864"/>
            </a:xfrm>
            <a:prstGeom prst="plaque">
              <a:avLst>
                <a:gd name="adj" fmla="val 16667"/>
              </a:avLst>
            </a:prstGeom>
            <a:solidFill>
              <a:srgbClr val="66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1551" y="3534"/>
              <a:ext cx="120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2,5 mol H là bao nhiêu nguyên tử H?</a:t>
              </a:r>
            </a:p>
          </p:txBody>
        </p:sp>
      </p:grp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0</a:t>
            </a: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6162" name="Oval 18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11</a:t>
            </a:r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12</a:t>
            </a:r>
          </a:p>
        </p:txBody>
      </p:sp>
      <p:sp>
        <p:nvSpPr>
          <p:cNvPr id="6165" name="Oval 21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13</a:t>
            </a:r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14</a:t>
            </a:r>
          </a:p>
        </p:txBody>
      </p: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15</a:t>
            </a:r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7086600" y="11906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96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1752600" y="2971800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2800">
              <a:latin typeface="Times New Roman" pitchFamily="18" charset="0"/>
            </a:endParaRPr>
          </a:p>
        </p:txBody>
      </p:sp>
      <p:sp>
        <p:nvSpPr>
          <p:cNvPr id="3" name="AutoShape 26"/>
          <p:cNvSpPr>
            <a:spLocks noChangeArrowheads="1"/>
          </p:cNvSpPr>
          <p:nvPr/>
        </p:nvSpPr>
        <p:spPr bwMode="auto">
          <a:xfrm>
            <a:off x="2286000" y="457200"/>
            <a:ext cx="4648200" cy="914400"/>
          </a:xfrm>
          <a:prstGeom prst="plaque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" name="WordArt 27"/>
          <p:cNvSpPr>
            <a:spLocks noChangeArrowheads="1" noChangeShapeType="1" noTextEdit="1"/>
          </p:cNvSpPr>
          <p:nvPr/>
        </p:nvSpPr>
        <p:spPr bwMode="auto">
          <a:xfrm>
            <a:off x="2590800" y="457200"/>
            <a:ext cx="381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BÔNG HOA SỐ 3</a:t>
            </a:r>
          </a:p>
        </p:txBody>
      </p:sp>
      <p:pic>
        <p:nvPicPr>
          <p:cNvPr id="5" name="Picture 28" descr="FLOWER 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748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687" name="Picture 15" descr="j02321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24400"/>
            <a:ext cx="16986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9" name="AutoShape 3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6400800"/>
            <a:ext cx="533400" cy="457200"/>
          </a:xfrm>
          <a:prstGeom prst="actionButtonBackPrevious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170" name="AutoShape 3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696200" y="6400800"/>
            <a:ext cx="1447800" cy="457200"/>
          </a:xfrm>
          <a:prstGeom prst="plaque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Phần thưởng</a:t>
            </a:r>
          </a:p>
        </p:txBody>
      </p:sp>
      <p:sp>
        <p:nvSpPr>
          <p:cNvPr id="6171" name="AutoShape 37"/>
          <p:cNvSpPr>
            <a:spLocks noChangeArrowheads="1"/>
          </p:cNvSpPr>
          <p:nvPr/>
        </p:nvSpPr>
        <p:spPr bwMode="auto">
          <a:xfrm>
            <a:off x="1676400" y="4191000"/>
            <a:ext cx="6040438" cy="1676400"/>
          </a:xfrm>
          <a:prstGeom prst="plaque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2057400" y="4267200"/>
            <a:ext cx="5410200" cy="1270000"/>
            <a:chOff x="1248" y="2571"/>
            <a:chExt cx="3408" cy="800"/>
          </a:xfrm>
        </p:grpSpPr>
        <p:sp>
          <p:nvSpPr>
            <p:cNvPr id="6182" name="Text Box 38"/>
            <p:cNvSpPr txBox="1">
              <a:spLocks noChangeArrowheads="1"/>
            </p:cNvSpPr>
            <p:nvPr/>
          </p:nvSpPr>
          <p:spPr bwMode="auto">
            <a:xfrm>
              <a:off x="1248" y="2640"/>
              <a:ext cx="3408" cy="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rtl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CC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A. 15.10                 B. 16.10     </a:t>
              </a:r>
            </a:p>
            <a:p>
              <a:pPr rtl="1">
                <a:spcBef>
                  <a:spcPct val="50000"/>
                </a:spcBef>
                <a:defRPr/>
              </a:pPr>
              <a:r>
                <a:rPr lang="en-US" sz="2800" b="1">
                  <a:solidFill>
                    <a:srgbClr val="CC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C. 17. 10                D. 18.10</a:t>
              </a:r>
            </a:p>
          </p:txBody>
        </p:sp>
        <p:sp>
          <p:nvSpPr>
            <p:cNvPr id="6183" name="Rectangle 39"/>
            <p:cNvSpPr>
              <a:spLocks noChangeArrowheads="1"/>
            </p:cNvSpPr>
            <p:nvPr/>
          </p:nvSpPr>
          <p:spPr bwMode="auto">
            <a:xfrm>
              <a:off x="2136" y="2583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CC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23</a:t>
              </a:r>
            </a:p>
          </p:txBody>
        </p:sp>
        <p:sp>
          <p:nvSpPr>
            <p:cNvPr id="6184" name="Rectangle 40"/>
            <p:cNvSpPr>
              <a:spLocks noChangeArrowheads="1"/>
            </p:cNvSpPr>
            <p:nvPr/>
          </p:nvSpPr>
          <p:spPr bwMode="auto">
            <a:xfrm>
              <a:off x="4032" y="2571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CC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23</a:t>
              </a:r>
            </a:p>
          </p:txBody>
        </p:sp>
        <p:sp>
          <p:nvSpPr>
            <p:cNvPr id="6185" name="Rectangle 41"/>
            <p:cNvSpPr>
              <a:spLocks noChangeArrowheads="1"/>
            </p:cNvSpPr>
            <p:nvPr/>
          </p:nvSpPr>
          <p:spPr bwMode="auto">
            <a:xfrm>
              <a:off x="2172" y="2985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CC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23</a:t>
              </a:r>
            </a:p>
          </p:txBody>
        </p:sp>
        <p:sp>
          <p:nvSpPr>
            <p:cNvPr id="6186" name="Rectangle 42"/>
            <p:cNvSpPr>
              <a:spLocks noChangeArrowheads="1"/>
            </p:cNvSpPr>
            <p:nvPr/>
          </p:nvSpPr>
          <p:spPr bwMode="auto">
            <a:xfrm>
              <a:off x="4011" y="299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CC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23</a:t>
              </a:r>
            </a:p>
          </p:txBody>
        </p:sp>
      </p:grpSp>
      <p:sp>
        <p:nvSpPr>
          <p:cNvPr id="6173" name="AutoShape 43"/>
          <p:cNvSpPr>
            <a:spLocks noChangeArrowheads="1"/>
          </p:cNvSpPr>
          <p:nvPr/>
        </p:nvSpPr>
        <p:spPr bwMode="auto">
          <a:xfrm>
            <a:off x="4419600" y="38100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216" name="Oval 72"/>
          <p:cNvSpPr>
            <a:spLocks noChangeArrowheads="1"/>
          </p:cNvSpPr>
          <p:nvPr/>
        </p:nvSpPr>
        <p:spPr bwMode="auto">
          <a:xfrm>
            <a:off x="1905000" y="43434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" presetClass="exit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xit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xit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xit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84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8" grpId="0" animBg="1"/>
      <p:bldP spid="62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0</a:t>
            </a: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11</a:t>
            </a: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12</a:t>
            </a:r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13</a:t>
            </a:r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14</a:t>
            </a:r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7086600" y="152400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>
                <a:solidFill>
                  <a:srgbClr val="FF3300"/>
                </a:solidFill>
                <a:latin typeface=".VnBodoniH" pitchFamily="34" charset="0"/>
              </a:rPr>
              <a:t>15</a:t>
            </a:r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7086600" y="119063"/>
            <a:ext cx="1828800" cy="175260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 sz="96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736725" y="2962275"/>
            <a:ext cx="1841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2800">
              <a:latin typeface="Times New Roman" pitchFamily="18" charset="0"/>
            </a:endParaRPr>
          </a:p>
        </p:txBody>
      </p:sp>
      <p:sp>
        <p:nvSpPr>
          <p:cNvPr id="7188" name="AutoShape 46"/>
          <p:cNvSpPr>
            <a:spLocks noChangeArrowheads="1"/>
          </p:cNvSpPr>
          <p:nvPr/>
        </p:nvSpPr>
        <p:spPr bwMode="auto">
          <a:xfrm>
            <a:off x="2286000" y="228600"/>
            <a:ext cx="4648200" cy="914400"/>
          </a:xfrm>
          <a:prstGeom prst="plaque">
            <a:avLst>
              <a:gd name="adj" fmla="val 16667"/>
            </a:avLst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89" name="WordArt 47"/>
          <p:cNvSpPr>
            <a:spLocks noChangeArrowheads="1" noChangeShapeType="1" noTextEdit="1"/>
          </p:cNvSpPr>
          <p:nvPr/>
        </p:nvSpPr>
        <p:spPr bwMode="auto">
          <a:xfrm>
            <a:off x="2667000" y="228600"/>
            <a:ext cx="381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BÔNG HOA SỐ 4</a:t>
            </a:r>
          </a:p>
        </p:txBody>
      </p:sp>
      <p:pic>
        <p:nvPicPr>
          <p:cNvPr id="7216" name="Picture 48" descr="hoa1ku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86000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91" name="AutoShape 6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10400" y="6400800"/>
            <a:ext cx="533400" cy="457200"/>
          </a:xfrm>
          <a:prstGeom prst="actionButtonBackPrevious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192" name="AutoShape 6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696200" y="6400800"/>
            <a:ext cx="1447800" cy="457200"/>
          </a:xfrm>
          <a:prstGeom prst="plaque">
            <a:avLst>
              <a:gd name="adj" fmla="val 16667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Phần thưởng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0" y="2590800"/>
            <a:ext cx="9144000" cy="2279650"/>
            <a:chOff x="0" y="1296"/>
            <a:chExt cx="5760" cy="2688"/>
          </a:xfrm>
        </p:grpSpPr>
        <p:sp>
          <p:nvSpPr>
            <p:cNvPr id="7195" name="AutoShape 66"/>
            <p:cNvSpPr>
              <a:spLocks noChangeArrowheads="1"/>
            </p:cNvSpPr>
            <p:nvPr/>
          </p:nvSpPr>
          <p:spPr bwMode="auto">
            <a:xfrm>
              <a:off x="0" y="1296"/>
              <a:ext cx="5760" cy="2688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7196" name="Text Box 67"/>
            <p:cNvSpPr txBox="1">
              <a:spLocks noChangeArrowheads="1"/>
            </p:cNvSpPr>
            <p:nvPr/>
          </p:nvSpPr>
          <p:spPr bwMode="auto">
            <a:xfrm>
              <a:off x="192" y="1365"/>
              <a:ext cx="5376" cy="2125"/>
            </a:xfrm>
            <a:prstGeom prst="rect">
              <a:avLst/>
            </a:prstGeom>
            <a:solidFill>
              <a:srgbClr val="CC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000099"/>
                  </a:solidFill>
                </a:rPr>
                <a:t>Chọn đáp án đúng:</a:t>
              </a:r>
              <a:r>
                <a:rPr lang="en-US" sz="2800" b="1">
                  <a:solidFill>
                    <a:schemeClr val="hlink"/>
                  </a:solidFill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hlink"/>
                  </a:solidFill>
                </a:rPr>
                <a:t>Thể tích của 32g khí SO</a:t>
              </a:r>
              <a:r>
                <a:rPr lang="en-US" sz="2800" b="1" baseline="-25000">
                  <a:solidFill>
                    <a:schemeClr val="hlink"/>
                  </a:solidFill>
                </a:rPr>
                <a:t>2</a:t>
              </a:r>
              <a:r>
                <a:rPr lang="en-US" sz="2800" b="1">
                  <a:solidFill>
                    <a:schemeClr val="hlink"/>
                  </a:solidFill>
                </a:rPr>
                <a:t> ở đktc là:</a:t>
              </a:r>
            </a:p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hlink"/>
                  </a:solidFill>
                </a:rPr>
                <a:t>A.    11g     B.   11,1g      C. 11,2g       D. 11,3g</a:t>
              </a:r>
            </a:p>
          </p:txBody>
        </p:sp>
      </p:grpSp>
      <p:sp>
        <p:nvSpPr>
          <p:cNvPr id="7236" name="Oval 68"/>
          <p:cNvSpPr>
            <a:spLocks noChangeArrowheads="1"/>
          </p:cNvSpPr>
          <p:nvPr/>
        </p:nvSpPr>
        <p:spPr bwMode="auto">
          <a:xfrm>
            <a:off x="4000496" y="38862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" presetClass="exit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xit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xit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" presetClass="exit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  <p:bldP spid="7186" grpId="0" animBg="1"/>
      <p:bldP spid="72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5105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 descr="blumen-pflanzen1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2743200" y="4733925"/>
            <a:ext cx="2286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4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504825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5" descr="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749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6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00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 descr="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1816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8" descr="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105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9" descr="Blue_ros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5105400"/>
            <a:ext cx="1022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8682075">
            <a:off x="76200" y="45720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8682075">
            <a:off x="8610600" y="5029200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WordArt 12"/>
          <p:cNvSpPr>
            <a:spLocks noChangeArrowheads="1" noChangeShapeType="1" noTextEdit="1"/>
          </p:cNvSpPr>
          <p:nvPr/>
        </p:nvSpPr>
        <p:spPr bwMode="auto">
          <a:xfrm>
            <a:off x="914400" y="533400"/>
            <a:ext cx="7467600" cy="1676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vi-VN" sz="3200" b="1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PHẦN THƯỞNG CỦA BẠN MỘT QUYỂN VỞ.</a:t>
            </a:r>
          </a:p>
        </p:txBody>
      </p:sp>
      <p:graphicFrame>
        <p:nvGraphicFramePr>
          <p:cNvPr id="1026" name="Object 13"/>
          <p:cNvGraphicFramePr>
            <a:graphicFrameLocks noChangeAspect="1"/>
          </p:cNvGraphicFramePr>
          <p:nvPr>
            <p:ph/>
          </p:nvPr>
        </p:nvGraphicFramePr>
        <p:xfrm>
          <a:off x="3124200" y="2352675"/>
          <a:ext cx="3048000" cy="2127250"/>
        </p:xfrm>
        <a:graphic>
          <a:graphicData uri="http://schemas.openxmlformats.org/presentationml/2006/ole">
            <p:oleObj spid="_x0000_s22530" name="CorelDRAW" r:id="rId10" imgW="2774160" imgH="1177560" progId="">
              <p:embed/>
            </p:oleObj>
          </a:graphicData>
        </a:graphic>
      </p:graphicFrame>
      <p:sp>
        <p:nvSpPr>
          <p:cNvPr id="1038" name="AutoShape 1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562600"/>
            <a:ext cx="533400" cy="457200"/>
          </a:xfrm>
          <a:prstGeom prst="actionButtonBackPrevious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vi-VN" sz="3200" b="1" smtClean="0"/>
              <a:t>Điền dấu “</a:t>
            </a:r>
            <a:r>
              <a:rPr lang="vi-VN" sz="3200" b="1" smtClean="0">
                <a:solidFill>
                  <a:srgbClr val="FFFF00"/>
                </a:solidFill>
              </a:rPr>
              <a:t>X</a:t>
            </a:r>
            <a:r>
              <a:rPr lang="vi-VN" sz="3200" b="1" smtClean="0"/>
              <a:t>” vào câu đúng(Đ), sai(S) </a:t>
            </a:r>
            <a:r>
              <a:rPr lang="vi-VN" sz="3200" b="1" dirty="0" smtClean="0"/>
              <a:t>trong các phát biểu sau: </a:t>
            </a:r>
            <a:endParaRPr lang="vi-VN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57158" y="1357298"/>
          <a:ext cx="8501122" cy="5283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9486"/>
                <a:gridCol w="857256"/>
                <a:gridCol w="714380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+mj-lt"/>
                        </a:rPr>
                        <a:t>Nội</a:t>
                      </a:r>
                      <a:r>
                        <a:rPr lang="vi-VN" sz="2800" baseline="0" dirty="0" smtClean="0">
                          <a:latin typeface="+mj-lt"/>
                        </a:rPr>
                        <a:t> dung 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+mj-lt"/>
                        </a:rPr>
                        <a:t>Đ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+mj-lt"/>
                        </a:rPr>
                        <a:t>S 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</a:tr>
              <a:tr h="871544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1/ Mol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là lượng chất </a:t>
                      </a:r>
                      <a:r>
                        <a:rPr lang="vi-VN" sz="2800" u="non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chứa 6.10</a:t>
                      </a:r>
                      <a:r>
                        <a:rPr lang="vi-VN" sz="2800" u="none" baseline="30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24</a:t>
                      </a:r>
                      <a:r>
                        <a:rPr lang="vi-VN" sz="2800" u="non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nguyên tử hay phân từ chất </a:t>
                      </a:r>
                      <a:endParaRPr lang="vi-VN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>
                    <a:noFill/>
                  </a:tcPr>
                </a:tc>
              </a:tr>
              <a:tr h="824874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2/ Khối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lượng mol của khí cacbonic (CO</a:t>
                      </a:r>
                      <a:r>
                        <a:rPr lang="vi-VN" sz="2800" baseline="-25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) là 44 gam </a:t>
                      </a:r>
                      <a:endParaRPr lang="vi-VN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>
                    <a:noFill/>
                  </a:tcPr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3/ Ở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đktc (0</a:t>
                      </a:r>
                      <a:r>
                        <a:rPr lang="vi-VN" sz="2800" baseline="30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o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 </a:t>
                      </a:r>
                      <a:r>
                        <a:rPr lang="vi-VN" sz="2800" baseline="0" smtClean="0">
                          <a:solidFill>
                            <a:schemeClr val="tx1"/>
                          </a:solidFill>
                          <a:latin typeface="+mj-lt"/>
                        </a:rPr>
                        <a:t>và 1atm), 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thể tích mol của bất kỳ chất khí  nào cũng là 22,4 lit</a:t>
                      </a:r>
                      <a:endParaRPr lang="vi-VN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>
                    <a:noFill/>
                  </a:tcPr>
                </a:tc>
              </a:tr>
              <a:tr h="639136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4/ Thể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tích của 0,25 mol khí O</a:t>
                      </a:r>
                      <a:r>
                        <a:rPr lang="vi-VN" sz="2800" baseline="-25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ở đktc là </a:t>
                      </a:r>
                      <a:r>
                        <a:rPr lang="vi-VN" sz="2800" u="non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11,2  lít </a:t>
                      </a:r>
                      <a:endParaRPr lang="vi-VN" sz="280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>
                    <a:noFill/>
                  </a:tcPr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5/ Khối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lượng tính bằng gam của 11,2 lít khí O</a:t>
                      </a:r>
                      <a:r>
                        <a:rPr lang="vi-VN" sz="2800" baseline="-25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800" baseline="0" smtClean="0">
                          <a:solidFill>
                            <a:schemeClr val="tx1"/>
                          </a:solidFill>
                          <a:latin typeface="+mj-lt"/>
                        </a:rPr>
                        <a:t>là 16 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gam </a:t>
                      </a:r>
                      <a:endParaRPr lang="vi-VN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58082" y="583473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solidFill>
                  <a:srgbClr val="FFFF00"/>
                </a:solidFill>
                <a:latin typeface="+mj-lt"/>
              </a:rPr>
              <a:t>X</a:t>
            </a:r>
            <a:endParaRPr lang="vi-VN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2462" y="5000636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solidFill>
                  <a:srgbClr val="FFFF00"/>
                </a:solidFill>
                <a:latin typeface="+mj-lt"/>
              </a:rPr>
              <a:t>X</a:t>
            </a:r>
            <a:endParaRPr lang="vi-VN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8215338" y="233427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solidFill>
                  <a:srgbClr val="FFFF00"/>
                </a:solidFill>
                <a:latin typeface="+mj-lt"/>
              </a:rPr>
              <a:t>X</a:t>
            </a:r>
            <a:endParaRPr lang="vi-VN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8082" y="3214686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solidFill>
                  <a:srgbClr val="FFFF00"/>
                </a:solidFill>
                <a:latin typeface="+mj-lt"/>
              </a:rPr>
              <a:t>X</a:t>
            </a:r>
            <a:endParaRPr lang="vi-VN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44" y="421481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solidFill>
                  <a:srgbClr val="FFFF00"/>
                </a:solidFill>
                <a:latin typeface="+mj-lt"/>
              </a:rPr>
              <a:t>X</a:t>
            </a:r>
            <a:endParaRPr lang="vi-VN" sz="28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lumen-pflanzen04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5105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blumen-pflanzen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2743200" y="4733925"/>
            <a:ext cx="2286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04825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blumen-pflanzen04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749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00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blumen-pflanzen04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51816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blumen-pflanzen04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105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 descr="Blue_ros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5105400"/>
            <a:ext cx="1022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1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8682075">
            <a:off x="76200" y="45720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8682075">
            <a:off x="8610600" y="5029200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12" descr="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581400"/>
            <a:ext cx="2286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 descr="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505200"/>
            <a:ext cx="2286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WordArt 14"/>
          <p:cNvSpPr>
            <a:spLocks noChangeArrowheads="1" noChangeShapeType="1" noTextEdit="1"/>
          </p:cNvSpPr>
          <p:nvPr/>
        </p:nvSpPr>
        <p:spPr bwMode="auto">
          <a:xfrm>
            <a:off x="914400" y="533400"/>
            <a:ext cx="7086600" cy="10668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vi-VN" sz="3200" b="1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99CC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PHẦN THƯỞNG CỦA BẠN LÀ ĐIỂM</a:t>
            </a: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3200400" y="1524000"/>
            <a:ext cx="2209800" cy="15240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208" name="WordArt 16"/>
          <p:cNvSpPr>
            <a:spLocks noChangeArrowheads="1" noChangeShapeType="1" noTextEdit="1"/>
          </p:cNvSpPr>
          <p:nvPr/>
        </p:nvSpPr>
        <p:spPr bwMode="auto">
          <a:xfrm>
            <a:off x="3810000" y="1828800"/>
            <a:ext cx="1066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8209" name="AutoShape 17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562600"/>
            <a:ext cx="533400" cy="457200"/>
          </a:xfrm>
          <a:prstGeom prst="actionButtonBackPrevious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lumen-pflanzen04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5105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blumen-pflanzen11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2743200" y="4733925"/>
            <a:ext cx="2286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504825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blumen-pflanzen04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749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00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blumen-pflanzen04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51816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blumen-pflanzen04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5105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Blue_ros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5105400"/>
            <a:ext cx="1022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8682075">
            <a:off x="76200" y="45720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8682075">
            <a:off x="8610600" y="5029200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 descr="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581400"/>
            <a:ext cx="2286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505200"/>
            <a:ext cx="2286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0" name="WordArt 14"/>
          <p:cNvSpPr>
            <a:spLocks noChangeArrowheads="1" noChangeShapeType="1" noTextEdit="1"/>
          </p:cNvSpPr>
          <p:nvPr/>
        </p:nvSpPr>
        <p:spPr bwMode="auto">
          <a:xfrm>
            <a:off x="762000" y="533400"/>
            <a:ext cx="7924800" cy="18288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vi-VN" sz="3200" b="1" kern="1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PHẦN THƯỞNG CỦA BẠN LÀ MỘT CHIẾC BÚT BI!</a:t>
            </a:r>
          </a:p>
        </p:txBody>
      </p:sp>
      <p:sp>
        <p:nvSpPr>
          <p:cNvPr id="9231" name="AutoShape 15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562600"/>
            <a:ext cx="533400" cy="457200"/>
          </a:xfrm>
          <a:prstGeom prst="actionButtonBackPrevious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5105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blumen-pflanzen1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2743200" y="4733925"/>
            <a:ext cx="2286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WhitecornerFlow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504825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7498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WhitecornerFlow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00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51816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105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Blue_ros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5105400"/>
            <a:ext cx="1022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8682075">
            <a:off x="76200" y="45720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8682075">
            <a:off x="8610600" y="5029200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WordArt 12"/>
          <p:cNvSpPr>
            <a:spLocks noChangeArrowheads="1" noChangeShapeType="1" noTextEdit="1"/>
          </p:cNvSpPr>
          <p:nvPr/>
        </p:nvSpPr>
        <p:spPr bwMode="auto">
          <a:xfrm>
            <a:off x="914400" y="533400"/>
            <a:ext cx="7086600" cy="1066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vi-VN" sz="3200" b="1" kern="1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PHẦN THƯỞNG CỦA BẠN LÀ </a:t>
            </a:r>
          </a:p>
        </p:txBody>
      </p:sp>
      <p:sp>
        <p:nvSpPr>
          <p:cNvPr id="10253" name="Oval 13"/>
          <p:cNvSpPr>
            <a:spLocks noChangeArrowheads="1"/>
          </p:cNvSpPr>
          <p:nvPr/>
        </p:nvSpPr>
        <p:spPr bwMode="auto">
          <a:xfrm>
            <a:off x="609600" y="1371600"/>
            <a:ext cx="8077200" cy="3581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1278" name="Picture 14" descr="ag00373_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2664390">
            <a:off x="2209800" y="3810000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 descr="ag00373_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2664390">
            <a:off x="3810000" y="3886200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6" descr="ag00373_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2664390">
            <a:off x="5486400" y="3733800"/>
            <a:ext cx="10001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 descr="8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0800000" flipV="1">
            <a:off x="4495800" y="1485900"/>
            <a:ext cx="12954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8" name="AutoShape 18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5562600"/>
            <a:ext cx="533400" cy="457200"/>
          </a:xfrm>
          <a:prstGeom prst="actionButtonBackPrevious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283" name="WordArt 19"/>
          <p:cNvSpPr>
            <a:spLocks noChangeArrowheads="1" noChangeShapeType="1" noTextEdit="1"/>
          </p:cNvSpPr>
          <p:nvPr/>
        </p:nvSpPr>
        <p:spPr bwMode="auto">
          <a:xfrm>
            <a:off x="838200" y="2438400"/>
            <a:ext cx="7620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MỘT TRÀNG PHÁO TAY CỦA CÁC BẠN TRONG LỚP</a:t>
            </a:r>
            <a:endParaRPr lang="vi-VN" sz="3600" b="1" kern="1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FF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284" name="Picture 20" descr="13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10800000" flipV="1">
            <a:off x="3048000" y="1447800"/>
            <a:ext cx="129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CA93XL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23" name="Picture 3" descr="Frames PPT 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24" name="Picture 4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295400"/>
            <a:ext cx="5410200" cy="5029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</p:pic>
      <p:pic>
        <p:nvPicPr>
          <p:cNvPr id="133125" name="Picture 4" descr="barn_silo_doors_open_md_wht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2713" y="990600"/>
            <a:ext cx="26812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6" name="Picture 6" descr="40"/>
          <p:cNvPicPr>
            <a:picLocks noChangeAspect="1" noChangeArrowheads="1"/>
          </p:cNvPicPr>
          <p:nvPr/>
        </p:nvPicPr>
        <p:blipFill>
          <a:blip r:embed="rId6"/>
          <a:srcRect l="-143478" t="53571"/>
          <a:stretch>
            <a:fillRect/>
          </a:stretch>
        </p:blipFill>
        <p:spPr bwMode="auto">
          <a:xfrm>
            <a:off x="-495300" y="0"/>
            <a:ext cx="1209675" cy="4495800"/>
          </a:xfrm>
          <a:prstGeom prst="rect">
            <a:avLst/>
          </a:prstGeom>
          <a:noFill/>
        </p:spPr>
      </p:pic>
      <p:pic>
        <p:nvPicPr>
          <p:cNvPr id="133127" name="Picture 7" descr="40"/>
          <p:cNvPicPr>
            <a:picLocks noChangeAspect="1" noChangeArrowheads="1"/>
          </p:cNvPicPr>
          <p:nvPr/>
        </p:nvPicPr>
        <p:blipFill>
          <a:blip r:embed="rId7"/>
          <a:srcRect l="55357" t="-39131"/>
          <a:stretch>
            <a:fillRect/>
          </a:stretch>
        </p:blipFill>
        <p:spPr bwMode="auto">
          <a:xfrm>
            <a:off x="381000" y="-257175"/>
            <a:ext cx="4724400" cy="755650"/>
          </a:xfrm>
          <a:prstGeom prst="rect">
            <a:avLst/>
          </a:prstGeom>
          <a:noFill/>
        </p:spPr>
      </p:pic>
      <p:pic>
        <p:nvPicPr>
          <p:cNvPr id="133128" name="Picture 8" descr="40"/>
          <p:cNvPicPr>
            <a:picLocks noChangeAspect="1" noChangeArrowheads="1"/>
          </p:cNvPicPr>
          <p:nvPr/>
        </p:nvPicPr>
        <p:blipFill>
          <a:blip r:embed="rId8"/>
          <a:srcRect r="55357" b="-39131"/>
          <a:stretch>
            <a:fillRect/>
          </a:stretch>
        </p:blipFill>
        <p:spPr bwMode="auto">
          <a:xfrm>
            <a:off x="5181600" y="33338"/>
            <a:ext cx="3962400" cy="633412"/>
          </a:xfrm>
          <a:prstGeom prst="rect">
            <a:avLst/>
          </a:prstGeom>
          <a:noFill/>
        </p:spPr>
      </p:pic>
      <p:pic>
        <p:nvPicPr>
          <p:cNvPr id="133129" name="Picture 9" descr="40"/>
          <p:cNvPicPr>
            <a:picLocks noChangeAspect="1" noChangeArrowheads="1"/>
          </p:cNvPicPr>
          <p:nvPr/>
        </p:nvPicPr>
        <p:blipFill>
          <a:blip r:embed="rId6"/>
          <a:srcRect l="-143478" t="53571"/>
          <a:stretch>
            <a:fillRect/>
          </a:stretch>
        </p:blipFill>
        <p:spPr bwMode="auto">
          <a:xfrm>
            <a:off x="8024813" y="152400"/>
            <a:ext cx="1042987" cy="5334000"/>
          </a:xfrm>
          <a:prstGeom prst="rect">
            <a:avLst/>
          </a:prstGeom>
          <a:noFill/>
        </p:spPr>
      </p:pic>
      <p:pic>
        <p:nvPicPr>
          <p:cNvPr id="133130" name="Picture 10" descr="4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6248400"/>
            <a:ext cx="8001000" cy="371475"/>
          </a:xfrm>
          <a:prstGeom prst="rect">
            <a:avLst/>
          </a:prstGeom>
          <a:noFill/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00200" y="1752600"/>
            <a:ext cx="4419600" cy="40564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>
                <a:solidFill>
                  <a:srgbClr val="0033CC"/>
                </a:solidFill>
                <a:latin typeface="Arial" charset="0"/>
                <a:cs typeface="Arial" charset="0"/>
              </a:rPr>
              <a:t>-  Về nhà học bài cũ.</a:t>
            </a:r>
          </a:p>
          <a:p>
            <a:pPr algn="just"/>
            <a:r>
              <a:rPr lang="en-US" sz="2800" b="1">
                <a:solidFill>
                  <a:srgbClr val="0033CC"/>
                </a:solidFill>
                <a:latin typeface="Arial" charset="0"/>
                <a:cs typeface="Arial" charset="0"/>
              </a:rPr>
              <a:t>- Trả lời các câu hỏi trong sách giáo khoa.</a:t>
            </a:r>
          </a:p>
          <a:p>
            <a:pPr algn="just"/>
            <a:r>
              <a:rPr lang="en-US" sz="2800" b="1">
                <a:solidFill>
                  <a:srgbClr val="0033CC"/>
                </a:solidFill>
                <a:latin typeface="Arial" charset="0"/>
                <a:cs typeface="Arial" charset="0"/>
              </a:rPr>
              <a:t>- Chuẩn bị bài tiết sau: </a:t>
            </a:r>
            <a:r>
              <a:rPr lang="en-US" sz="28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Mỗi tổ chuẩn bị một quả bóng bay bơm khí H</a:t>
            </a:r>
            <a:r>
              <a:rPr lang="en-US" sz="2800" b="1" baseline="-25000" smtClean="0">
                <a:solidFill>
                  <a:srgbClr val="0033CC"/>
                </a:solidFill>
                <a:latin typeface="Arial" charset="0"/>
                <a:cs typeface="Arial" charset="0"/>
              </a:rPr>
              <a:t>2  </a:t>
            </a:r>
            <a:r>
              <a:rPr lang="en-US" sz="2800" b="1" smtClean="0">
                <a:solidFill>
                  <a:srgbClr val="0033CC"/>
                </a:solidFill>
                <a:latin typeface="Arial" charset="0"/>
                <a:cs typeface="Arial" charset="0"/>
              </a:rPr>
              <a:t> và một quả bóng bay bơm không khí.</a:t>
            </a:r>
            <a:endParaRPr lang="en-US" sz="2800" b="1">
              <a:solidFill>
                <a:srgbClr val="0033CC"/>
              </a:solidFill>
              <a:latin typeface="Arial" charset="0"/>
              <a:cs typeface="Arial" charset="0"/>
            </a:endParaRPr>
          </a:p>
          <a:p>
            <a:pPr algn="just">
              <a:spcBef>
                <a:spcPct val="20000"/>
              </a:spcBef>
            </a:pPr>
            <a:endParaRPr lang="en-US" sz="2800" b="1">
              <a:solidFill>
                <a:srgbClr val="0033CC"/>
              </a:solidFill>
              <a:latin typeface="Arial" charset="0"/>
              <a:cs typeface="Arial" charset="0"/>
            </a:endParaRPr>
          </a:p>
        </p:txBody>
      </p:sp>
      <p:sp>
        <p:nvSpPr>
          <p:cNvPr id="133132" name="AutoShape 12"/>
          <p:cNvSpPr>
            <a:spLocks noChangeArrowheads="1"/>
          </p:cNvSpPr>
          <p:nvPr/>
        </p:nvSpPr>
        <p:spPr bwMode="auto">
          <a:xfrm>
            <a:off x="1447800" y="533400"/>
            <a:ext cx="4343400" cy="609600"/>
          </a:xfrm>
          <a:prstGeom prst="plaque">
            <a:avLst>
              <a:gd name="adj" fmla="val 16667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33133" name="WordArt 13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381952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DẶN DÒ:</a:t>
            </a:r>
          </a:p>
        </p:txBody>
      </p:sp>
      <p:pic>
        <p:nvPicPr>
          <p:cNvPr id="133134" name="Picture 14" descr="Blue_ros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3429000"/>
            <a:ext cx="2043113" cy="2743200"/>
          </a:xfrm>
          <a:prstGeom prst="rect">
            <a:avLst/>
          </a:prstGeom>
          <a:noFill/>
        </p:spPr>
      </p:pic>
      <p:sp>
        <p:nvSpPr>
          <p:cNvPr id="133135" name="AutoShape 15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5791200"/>
            <a:ext cx="533400" cy="457200"/>
          </a:xfrm>
          <a:prstGeom prst="actionButtonBackPrevious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5T20"/>
          <p:cNvPicPr>
            <a:picLocks noChangeAspect="1" noChangeArrowheads="1"/>
          </p:cNvPicPr>
          <p:nvPr/>
        </p:nvPicPr>
        <p:blipFill>
          <a:blip r:embed="rId3">
            <a:lum bright="6000" contrast="-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4147" name="WordArt 3"/>
          <p:cNvSpPr>
            <a:spLocks noChangeArrowheads="1" noChangeShapeType="1" noTextEdit="1"/>
          </p:cNvSpPr>
          <p:nvPr/>
        </p:nvSpPr>
        <p:spPr bwMode="auto">
          <a:xfrm>
            <a:off x="457200" y="1371600"/>
            <a:ext cx="8472518" cy="220980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CanDown">
              <a:avLst>
                <a:gd name="adj" fmla="val 3245"/>
              </a:avLst>
            </a:prstTxWarp>
          </a:bodyPr>
          <a:lstStyle/>
          <a:p>
            <a:pPr algn="ctr"/>
            <a:r>
              <a:rPr lang="vi-VN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</a:rPr>
              <a:t>Chúc các thầy cô mạnh khỏe , hạnh phúc</a:t>
            </a:r>
            <a:endParaRPr lang="vi-VN" sz="3600" b="1" kern="10">
              <a:ln w="9525">
                <a:noFill/>
                <a:round/>
                <a:headEnd/>
                <a:tailEnd/>
              </a:ln>
              <a:solidFill>
                <a:srgbClr val="008000"/>
              </a:solidFill>
            </a:endParaRPr>
          </a:p>
        </p:txBody>
      </p:sp>
      <p:sp>
        <p:nvSpPr>
          <p:cNvPr id="134148" name="WordArt 4"/>
          <p:cNvSpPr>
            <a:spLocks noChangeArrowheads="1" noChangeShapeType="1" noTextEdit="1"/>
          </p:cNvSpPr>
          <p:nvPr/>
        </p:nvSpPr>
        <p:spPr bwMode="auto">
          <a:xfrm>
            <a:off x="533400" y="3352800"/>
            <a:ext cx="7620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mtClean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</a:rPr>
              <a:t>Chúc các em học tốt, chăm ngoan!</a:t>
            </a:r>
            <a:endParaRPr lang="vi-VN" sz="3600" b="1" kern="1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rgbClr val="FF00FF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</a:endParaRPr>
          </a:p>
        </p:txBody>
      </p:sp>
      <p:pic>
        <p:nvPicPr>
          <p:cNvPr id="134149" name="Picture 5" descr="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228600"/>
            <a:ext cx="1828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18328"/>
          </a:xfrm>
        </p:spPr>
        <p:txBody>
          <a:bodyPr>
            <a:normAutofit/>
          </a:bodyPr>
          <a:lstStyle/>
          <a:p>
            <a:pPr algn="ctr"/>
            <a:r>
              <a:rPr lang="vi-VN" b="1" smtClean="0">
                <a:solidFill>
                  <a:srgbClr val="FFFF00"/>
                </a:solidFill>
              </a:rPr>
              <a:t>Bài tập 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500174"/>
            <a:ext cx="9144000" cy="50720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b="1" baseline="-2500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endParaRPr lang="vi-VN" sz="3600" b="1" baseline="-25000" smtClean="0">
              <a:solidFill>
                <a:schemeClr val="bg1"/>
              </a:solidFill>
              <a:latin typeface="+mj-lt"/>
            </a:endParaRPr>
          </a:p>
          <a:p>
            <a:endParaRPr lang="vi-VN" sz="3600" b="1" baseline="-25000" smtClean="0">
              <a:solidFill>
                <a:schemeClr val="bg1"/>
              </a:solidFill>
              <a:latin typeface="+mj-lt"/>
            </a:endParaRPr>
          </a:p>
          <a:p>
            <a:endParaRPr lang="vi-VN" sz="3600" b="1" baseline="-25000" smtClean="0">
              <a:solidFill>
                <a:schemeClr val="bg1"/>
              </a:solidFill>
              <a:latin typeface="+mj-lt"/>
            </a:endParaRPr>
          </a:p>
          <a:p>
            <a:r>
              <a:rPr lang="vi-VN" sz="3600" b="1" smtClean="0">
                <a:solidFill>
                  <a:schemeClr val="bg1"/>
                </a:solidFill>
                <a:latin typeface="+mj-lt"/>
              </a:rPr>
              <a:t>   </a:t>
            </a:r>
            <a:endParaRPr lang="vi-VN" sz="3600" b="1" baseline="-25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247" y="1642494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smtClean="0">
                <a:solidFill>
                  <a:schemeClr val="bg1"/>
                </a:solidFill>
                <a:latin typeface="+mj-lt"/>
              </a:rPr>
              <a:t>Trong 22 g CO</a:t>
            </a:r>
            <a:r>
              <a:rPr lang="vi-VN" sz="3600" baseline="-25000" smtClean="0">
                <a:solidFill>
                  <a:schemeClr val="bg1"/>
                </a:solidFill>
                <a:latin typeface="+mj-lt"/>
              </a:rPr>
              <a:t>2 </a:t>
            </a:r>
            <a:r>
              <a:rPr lang="vi-VN" sz="3600" smtClean="0">
                <a:solidFill>
                  <a:schemeClr val="bg1"/>
                </a:solidFill>
                <a:latin typeface="+mj-lt"/>
              </a:rPr>
              <a:t> có bao nhiêu phân tử CO</a:t>
            </a:r>
            <a:r>
              <a:rPr lang="vi-VN" sz="3600" baseline="-2500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vi-VN" sz="3600" smtClean="0">
                <a:solidFill>
                  <a:schemeClr val="bg1"/>
                </a:solidFill>
                <a:latin typeface="+mj-lt"/>
              </a:rPr>
              <a:t> , bao nhiêu nguyên tử C, bao nhiêu nguyên tử O và có tích ở đktc là bao nhiêu?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4214818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mtClean="0">
                <a:solidFill>
                  <a:schemeClr val="bg1"/>
                </a:solidFill>
                <a:latin typeface="+mj-lt"/>
              </a:rPr>
              <a:t>Hướng dẫn:</a:t>
            </a:r>
          </a:p>
          <a:p>
            <a:r>
              <a:rPr lang="vi-VN" sz="400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</a:t>
            </a:r>
            <a:r>
              <a:rPr lang="vi-VN" sz="240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</a:t>
            </a:r>
            <a:r>
              <a:rPr lang="vi-VN" sz="2400" baseline="-2500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</a:t>
            </a:r>
            <a:r>
              <a:rPr lang="vi-VN" sz="3200" baseline="-2500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320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=  22 (g) =&gt; </a:t>
            </a:r>
            <a:r>
              <a:rPr lang="vi-VN" sz="400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</a:t>
            </a:r>
            <a:r>
              <a:rPr lang="vi-VN" sz="2800" smtClean="0">
                <a:solidFill>
                  <a:schemeClr val="accent1">
                    <a:lumMod val="50000"/>
                  </a:schemeClr>
                </a:solidFill>
              </a:rPr>
              <a:t>CO</a:t>
            </a:r>
            <a:r>
              <a:rPr lang="vi-VN" sz="2800" baseline="-2500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vi-VN" sz="320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=&gt; </a:t>
            </a:r>
            <a:r>
              <a:rPr lang="vi-VN" sz="360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</a:t>
            </a:r>
            <a:r>
              <a:rPr lang="vi-VN" sz="2800" smtClean="0">
                <a:solidFill>
                  <a:schemeClr val="accent1">
                    <a:lumMod val="50000"/>
                  </a:schemeClr>
                </a:solidFill>
              </a:rPr>
              <a:t>CO</a:t>
            </a:r>
            <a:r>
              <a:rPr lang="vi-VN" sz="2800" baseline="-2500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vi-VN" sz="320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=&gt; S</a:t>
            </a:r>
            <a:r>
              <a:rPr lang="vi-VN" sz="280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vi-VN" sz="320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và S</a:t>
            </a:r>
            <a:r>
              <a:rPr lang="vi-VN" sz="2800" smtClean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vi-VN" sz="3200" smtClean="0">
                <a:solidFill>
                  <a:schemeClr val="bg1"/>
                </a:solidFill>
              </a:rPr>
              <a:t>.</a:t>
            </a:r>
            <a:r>
              <a:rPr lang="vi-VN" sz="3200" smtClean="0">
                <a:solidFill>
                  <a:schemeClr val="bg1"/>
                </a:solidFill>
                <a:latin typeface="+mj-lt"/>
              </a:rPr>
              <a:t> </a:t>
            </a:r>
            <a:endParaRPr lang="vi-VN" sz="32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vi-VN" sz="3200" b="1" smtClean="0"/>
              <a:t>Điền dấu “</a:t>
            </a:r>
            <a:r>
              <a:rPr lang="vi-VN" sz="3200" b="1" smtClean="0">
                <a:solidFill>
                  <a:srgbClr val="FFFF00"/>
                </a:solidFill>
              </a:rPr>
              <a:t>X</a:t>
            </a:r>
            <a:r>
              <a:rPr lang="vi-VN" sz="3200" b="1" smtClean="0"/>
              <a:t>” vào câu đúng(Đ), sai(S) </a:t>
            </a:r>
            <a:r>
              <a:rPr lang="vi-VN" sz="3200" b="1" dirty="0" smtClean="0"/>
              <a:t>trong các phát biểu sau: </a:t>
            </a:r>
            <a:endParaRPr lang="vi-VN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57158" y="1357298"/>
          <a:ext cx="8501122" cy="5283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9486"/>
                <a:gridCol w="857256"/>
                <a:gridCol w="714380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+mj-lt"/>
                        </a:rPr>
                        <a:t>Nội</a:t>
                      </a:r>
                      <a:r>
                        <a:rPr lang="vi-VN" sz="2800" baseline="0" dirty="0" smtClean="0">
                          <a:latin typeface="+mj-lt"/>
                        </a:rPr>
                        <a:t> dung 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+mj-lt"/>
                        </a:rPr>
                        <a:t>Đ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+mj-lt"/>
                        </a:rPr>
                        <a:t>S 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</a:tr>
              <a:tr h="871544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1/ Mol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là lượng chất </a:t>
                      </a:r>
                      <a:r>
                        <a:rPr lang="vi-VN" sz="2800" u="non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chứa </a:t>
                      </a:r>
                      <a:r>
                        <a:rPr lang="vi-VN" sz="2800" u="sng" baseline="0" dirty="0" smtClean="0">
                          <a:solidFill>
                            <a:srgbClr val="FFFF00"/>
                          </a:solidFill>
                          <a:latin typeface="+mj-lt"/>
                        </a:rPr>
                        <a:t>6.10</a:t>
                      </a:r>
                      <a:r>
                        <a:rPr lang="vi-VN" sz="2800" u="sng" baseline="30000" dirty="0" smtClean="0">
                          <a:solidFill>
                            <a:srgbClr val="FFFF00"/>
                          </a:solidFill>
                          <a:latin typeface="+mj-lt"/>
                        </a:rPr>
                        <a:t>24</a:t>
                      </a:r>
                      <a:r>
                        <a:rPr lang="vi-VN" sz="2800" u="non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nguyên tử hay phân từ chất </a:t>
                      </a:r>
                      <a:endParaRPr lang="vi-VN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>
                    <a:noFill/>
                  </a:tcPr>
                </a:tc>
              </a:tr>
              <a:tr h="824874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2/ Khối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lượng mol của khí cacbonic (CO</a:t>
                      </a:r>
                      <a:r>
                        <a:rPr lang="vi-VN" sz="2800" baseline="-25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) là 44 gam </a:t>
                      </a:r>
                      <a:endParaRPr lang="vi-VN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>
                    <a:noFill/>
                  </a:tcPr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3/ Ở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đktc (0</a:t>
                      </a:r>
                      <a:r>
                        <a:rPr lang="vi-VN" sz="2800" baseline="30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o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 </a:t>
                      </a:r>
                      <a:r>
                        <a:rPr lang="vi-VN" sz="2800" baseline="0" smtClean="0">
                          <a:solidFill>
                            <a:schemeClr val="tx1"/>
                          </a:solidFill>
                          <a:latin typeface="+mj-lt"/>
                        </a:rPr>
                        <a:t>và 1atm), 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thể tích mol của bất kỳ chất khí  nào cũng là 22,4 lit</a:t>
                      </a:r>
                      <a:endParaRPr lang="vi-VN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>
                    <a:noFill/>
                  </a:tcPr>
                </a:tc>
              </a:tr>
              <a:tr h="639136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4/ Thể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tích của 0,25 mol khí O</a:t>
                      </a:r>
                      <a:r>
                        <a:rPr lang="vi-VN" sz="2800" baseline="-25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ở đktc là </a:t>
                      </a:r>
                      <a:r>
                        <a:rPr lang="vi-VN" sz="2800" u="sng" baseline="0" dirty="0" smtClean="0">
                          <a:solidFill>
                            <a:srgbClr val="FFFF00"/>
                          </a:solidFill>
                          <a:latin typeface="+mj-lt"/>
                        </a:rPr>
                        <a:t>11,2</a:t>
                      </a:r>
                      <a:r>
                        <a:rPr lang="vi-VN" sz="2800" u="non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lít </a:t>
                      </a:r>
                      <a:endParaRPr lang="vi-VN" sz="2800" u="non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>
                    <a:noFill/>
                  </a:tcPr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5/ Khối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lượng tính bằng gam của 11,2 lít khí O</a:t>
                      </a:r>
                      <a:r>
                        <a:rPr lang="vi-VN" sz="2800" baseline="-25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vi-VN" sz="2800" baseline="0" smtClean="0">
                          <a:solidFill>
                            <a:schemeClr val="tx1"/>
                          </a:solidFill>
                          <a:latin typeface="+mj-lt"/>
                        </a:rPr>
                        <a:t>là 16 </a:t>
                      </a:r>
                      <a:r>
                        <a:rPr lang="vi-VN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gam </a:t>
                      </a:r>
                      <a:endParaRPr lang="vi-VN" sz="2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58082" y="583473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solidFill>
                  <a:srgbClr val="FFFF00"/>
                </a:solidFill>
                <a:latin typeface="+mj-lt"/>
              </a:rPr>
              <a:t>X</a:t>
            </a:r>
            <a:endParaRPr lang="vi-VN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2462" y="5000636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solidFill>
                  <a:srgbClr val="FFFF00"/>
                </a:solidFill>
                <a:latin typeface="+mj-lt"/>
              </a:rPr>
              <a:t>X</a:t>
            </a:r>
            <a:endParaRPr lang="vi-VN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8215338" y="233427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solidFill>
                  <a:srgbClr val="FFFF00"/>
                </a:solidFill>
                <a:latin typeface="+mj-lt"/>
              </a:rPr>
              <a:t>X</a:t>
            </a:r>
            <a:endParaRPr lang="vi-VN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8082" y="3214686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solidFill>
                  <a:srgbClr val="FFFF00"/>
                </a:solidFill>
                <a:latin typeface="+mj-lt"/>
              </a:rPr>
              <a:t>X</a:t>
            </a:r>
            <a:endParaRPr lang="vi-VN" sz="28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44" y="421481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solidFill>
                  <a:srgbClr val="FFFF00"/>
                </a:solidFill>
                <a:latin typeface="+mj-lt"/>
              </a:rPr>
              <a:t>X</a:t>
            </a:r>
            <a:endParaRPr lang="vi-VN" sz="28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285884"/>
          </a:xfrm>
        </p:spPr>
        <p:txBody>
          <a:bodyPr>
            <a:normAutofit/>
          </a:bodyPr>
          <a:lstStyle/>
          <a:p>
            <a:pPr algn="ctr"/>
            <a:r>
              <a:rPr lang="vi-VN" sz="3600" b="1" smtClean="0">
                <a:solidFill>
                  <a:srgbClr val="FFFF00"/>
                </a:solidFill>
              </a:rPr>
              <a:t>Điền dấu “</a:t>
            </a:r>
            <a:r>
              <a:rPr lang="vi-VN" sz="3600" b="1" smtClean="0">
                <a:solidFill>
                  <a:srgbClr val="FF0000"/>
                </a:solidFill>
              </a:rPr>
              <a:t>X</a:t>
            </a:r>
            <a:r>
              <a:rPr lang="vi-VN" sz="3600" b="1" smtClean="0">
                <a:solidFill>
                  <a:srgbClr val="FFFF00"/>
                </a:solidFill>
              </a:rPr>
              <a:t>” vào câu đúng(Đ), sai(S) trong các phát biểu sau: </a:t>
            </a:r>
            <a:endParaRPr lang="vi-VN" sz="3600" dirty="0">
              <a:solidFill>
                <a:srgbClr val="FFFF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4282" y="1285860"/>
          <a:ext cx="8715436" cy="5283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4179"/>
                <a:gridCol w="878868"/>
                <a:gridCol w="732389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+mj-lt"/>
                        </a:rPr>
                        <a:t>Nội</a:t>
                      </a:r>
                      <a:r>
                        <a:rPr lang="vi-VN" sz="2800" baseline="0" dirty="0" smtClean="0">
                          <a:latin typeface="+mj-lt"/>
                        </a:rPr>
                        <a:t> dung 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+mj-lt"/>
                        </a:rPr>
                        <a:t>Đ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+mj-lt"/>
                        </a:rPr>
                        <a:t>S 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</a:tr>
              <a:tr h="871544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+mj-lt"/>
                        </a:rPr>
                        <a:t>1/ Mol</a:t>
                      </a:r>
                      <a:r>
                        <a:rPr lang="vi-VN" sz="2800" baseline="0" dirty="0" smtClean="0">
                          <a:latin typeface="+mj-lt"/>
                        </a:rPr>
                        <a:t> là lượng chất chứa </a:t>
                      </a:r>
                      <a:r>
                        <a:rPr lang="vi-VN" sz="2800" u="sng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6.10</a:t>
                      </a:r>
                      <a:r>
                        <a:rPr lang="vi-VN" sz="2800" u="sng" baseline="30000" dirty="0" smtClean="0">
                          <a:solidFill>
                            <a:srgbClr val="C00000"/>
                          </a:solidFill>
                          <a:latin typeface="+mj-lt"/>
                        </a:rPr>
                        <a:t>23</a:t>
                      </a:r>
                      <a:r>
                        <a:rPr lang="vi-VN" sz="2800" baseline="0" dirty="0" smtClean="0">
                          <a:latin typeface="+mj-lt"/>
                        </a:rPr>
                        <a:t> nguyên tử hay phân từ chất 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/>
                </a:tc>
              </a:tr>
              <a:tr h="824874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+mj-lt"/>
                        </a:rPr>
                        <a:t>2/ Khối</a:t>
                      </a:r>
                      <a:r>
                        <a:rPr lang="vi-VN" sz="2800" baseline="0" dirty="0" smtClean="0">
                          <a:latin typeface="+mj-lt"/>
                        </a:rPr>
                        <a:t> lượng mol của khí cacbonic (CO</a:t>
                      </a:r>
                      <a:r>
                        <a:rPr lang="vi-VN" sz="2800" baseline="-25000" dirty="0" smtClean="0">
                          <a:latin typeface="+mj-lt"/>
                        </a:rPr>
                        <a:t>2</a:t>
                      </a:r>
                      <a:r>
                        <a:rPr lang="vi-VN" sz="2800" baseline="0" dirty="0" smtClean="0">
                          <a:latin typeface="+mj-lt"/>
                        </a:rPr>
                        <a:t>) là 44 gam 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+mj-lt"/>
                        </a:rPr>
                        <a:t>3/ Ở</a:t>
                      </a:r>
                      <a:r>
                        <a:rPr lang="vi-VN" sz="2800" baseline="0" dirty="0" smtClean="0">
                          <a:latin typeface="+mj-lt"/>
                        </a:rPr>
                        <a:t> đktc( 0</a:t>
                      </a:r>
                      <a:r>
                        <a:rPr lang="vi-VN" sz="2800" baseline="30000" dirty="0" smtClean="0">
                          <a:latin typeface="+mj-lt"/>
                        </a:rPr>
                        <a:t>o</a:t>
                      </a:r>
                      <a:r>
                        <a:rPr lang="vi-VN" sz="2800" baseline="0" dirty="0" smtClean="0">
                          <a:latin typeface="+mj-lt"/>
                        </a:rPr>
                        <a:t>C </a:t>
                      </a:r>
                      <a:r>
                        <a:rPr lang="vi-VN" sz="2800" baseline="0" smtClean="0">
                          <a:latin typeface="+mj-lt"/>
                        </a:rPr>
                        <a:t>và 1atm), </a:t>
                      </a:r>
                      <a:r>
                        <a:rPr lang="vi-VN" sz="2800" baseline="0" dirty="0" smtClean="0">
                          <a:latin typeface="+mj-lt"/>
                        </a:rPr>
                        <a:t>thể tích mol của bất kỳ chất khí  nào cũng là 22,4 lit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/>
                </a:tc>
              </a:tr>
              <a:tr h="639136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+mj-lt"/>
                        </a:rPr>
                        <a:t>4/ Thể</a:t>
                      </a:r>
                      <a:r>
                        <a:rPr lang="vi-VN" sz="2800" baseline="0" dirty="0" smtClean="0">
                          <a:latin typeface="+mj-lt"/>
                        </a:rPr>
                        <a:t> tích của 0,25 mol khí O</a:t>
                      </a:r>
                      <a:r>
                        <a:rPr lang="vi-VN" sz="2800" baseline="-25000" dirty="0" smtClean="0">
                          <a:latin typeface="+mj-lt"/>
                        </a:rPr>
                        <a:t>2</a:t>
                      </a:r>
                      <a:r>
                        <a:rPr lang="en-US" sz="2800" baseline="-25000" dirty="0" smtClean="0">
                          <a:latin typeface="+mj-lt"/>
                        </a:rPr>
                        <a:t> </a:t>
                      </a:r>
                      <a:r>
                        <a:rPr lang="vi-VN" sz="2800" baseline="0" dirty="0" smtClean="0">
                          <a:latin typeface="+mj-lt"/>
                        </a:rPr>
                        <a:t> ở đktc là </a:t>
                      </a:r>
                      <a:r>
                        <a:rPr lang="vi-VN" sz="2800" u="sng" baseline="0" dirty="0" smtClean="0">
                          <a:solidFill>
                            <a:srgbClr val="C00000"/>
                          </a:solidFill>
                          <a:latin typeface="+mj-lt"/>
                        </a:rPr>
                        <a:t>5,6  lít </a:t>
                      </a:r>
                      <a:endParaRPr lang="vi-VN" sz="2800" u="sng" dirty="0">
                        <a:solidFill>
                          <a:srgbClr val="C0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/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+mj-lt"/>
                        </a:rPr>
                        <a:t>5/ Khối</a:t>
                      </a:r>
                      <a:r>
                        <a:rPr lang="vi-VN" sz="2800" baseline="0" dirty="0" smtClean="0">
                          <a:latin typeface="+mj-lt"/>
                        </a:rPr>
                        <a:t> lượng tính bằng gam của 11,2 lít khí O</a:t>
                      </a:r>
                      <a:r>
                        <a:rPr lang="vi-VN" sz="2800" baseline="-25000" dirty="0" smtClean="0">
                          <a:latin typeface="+mj-lt"/>
                        </a:rPr>
                        <a:t>2</a:t>
                      </a:r>
                      <a:r>
                        <a:rPr lang="vi-VN" sz="2800" baseline="0" dirty="0" smtClean="0">
                          <a:latin typeface="+mj-lt"/>
                        </a:rPr>
                        <a:t> </a:t>
                      </a:r>
                      <a:r>
                        <a:rPr lang="vi-VN" sz="2800" baseline="0" smtClean="0">
                          <a:latin typeface="+mj-lt"/>
                        </a:rPr>
                        <a:t>là 16 </a:t>
                      </a:r>
                      <a:r>
                        <a:rPr lang="vi-VN" sz="2800" baseline="0" dirty="0" smtClean="0">
                          <a:latin typeface="+mj-lt"/>
                        </a:rPr>
                        <a:t>gam </a:t>
                      </a:r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583473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X</a:t>
            </a:r>
            <a:endParaRPr lang="vi-VN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6644" y="5000636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solidFill>
                  <a:srgbClr val="C00000"/>
                </a:solidFill>
                <a:latin typeface="+mj-lt"/>
              </a:rPr>
              <a:t>X</a:t>
            </a:r>
            <a:endParaRPr lang="vi-VN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7429520" y="2298557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X</a:t>
            </a:r>
            <a:endParaRPr lang="vi-VN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644" y="3214686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solidFill>
                  <a:srgbClr val="C00000"/>
                </a:solidFill>
                <a:latin typeface="+mj-lt"/>
              </a:rPr>
              <a:t>X</a:t>
            </a:r>
            <a:endParaRPr lang="vi-VN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44" y="4214818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smtClean="0">
                <a:solidFill>
                  <a:srgbClr val="C00000"/>
                </a:solidFill>
                <a:latin typeface="+mj-lt"/>
              </a:rPr>
              <a:t>X</a:t>
            </a:r>
            <a:endParaRPr lang="vi-VN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357430"/>
            <a:ext cx="8572560" cy="1785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TIẾT 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28 - LUYỆN TẬP 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CHUYỂN ĐỔI </a:t>
            </a:r>
            <a:r>
              <a:rPr lang="en-US" sz="36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KHỐI  LƯỢNG , THỂ TÍCH VÀ LƯỢNG CHẤT </a:t>
            </a:r>
            <a:endParaRPr lang="vi-VN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vi-VN" b="1" smtClean="0">
                <a:solidFill>
                  <a:schemeClr val="tx1"/>
                </a:solidFill>
              </a:rPr>
              <a:t>Sơ đồ công </a:t>
            </a:r>
            <a:r>
              <a:rPr lang="vi-VN" b="1" dirty="0" smtClean="0">
                <a:solidFill>
                  <a:schemeClr val="tx1"/>
                </a:solidFill>
              </a:rPr>
              <a:t>thức chuyển đổi </a:t>
            </a:r>
            <a:r>
              <a:rPr lang="vi-VN" b="1" smtClean="0">
                <a:solidFill>
                  <a:schemeClr val="tx1"/>
                </a:solidFill>
              </a:rPr>
              <a:t>giữa n</a:t>
            </a:r>
            <a:r>
              <a:rPr lang="vi-VN" b="1" dirty="0" smtClean="0">
                <a:solidFill>
                  <a:schemeClr val="tx1"/>
                </a:solidFill>
              </a:rPr>
              <a:t>, m, V và S</a:t>
            </a:r>
            <a:endParaRPr lang="vi-VN" b="1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2844" y="1714488"/>
            <a:ext cx="8786874" cy="3500462"/>
            <a:chOff x="142844" y="2214554"/>
            <a:chExt cx="8786874" cy="3500462"/>
          </a:xfrm>
        </p:grpSpPr>
        <p:sp>
          <p:nvSpPr>
            <p:cNvPr id="4" name="Rectangle 3"/>
            <p:cNvSpPr/>
            <p:nvPr/>
          </p:nvSpPr>
          <p:spPr>
            <a:xfrm>
              <a:off x="3857620" y="2285992"/>
              <a:ext cx="1785950" cy="1143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 smtClean="0">
                  <a:solidFill>
                    <a:schemeClr val="bg1"/>
                  </a:solidFill>
                </a:rPr>
                <a:t>Số mol</a:t>
              </a:r>
            </a:p>
            <a:p>
              <a:pPr algn="ctr"/>
              <a:r>
                <a:rPr lang="vi-VN" sz="3200" dirty="0" smtClean="0">
                  <a:solidFill>
                    <a:schemeClr val="bg1"/>
                  </a:solidFill>
                </a:rPr>
                <a:t>n</a:t>
              </a:r>
              <a:endParaRPr lang="vi-VN" sz="3200" dirty="0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438912" y="2214554"/>
              <a:ext cx="2490806" cy="1133484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3200" b="1" dirty="0" smtClean="0">
                  <a:solidFill>
                    <a:schemeClr val="bg1"/>
                  </a:solidFill>
                </a:rPr>
                <a:t>      m = n.M 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42844" y="2285992"/>
              <a:ext cx="2928958" cy="1133484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 smtClean="0">
                  <a:solidFill>
                    <a:schemeClr val="bg1"/>
                  </a:solidFill>
                </a:rPr>
                <a:t>V</a:t>
              </a:r>
              <a:r>
                <a:rPr lang="vi-VN" sz="3200" b="1" baseline="-25000" dirty="0" smtClean="0">
                  <a:solidFill>
                    <a:schemeClr val="bg1"/>
                  </a:solidFill>
                </a:rPr>
                <a:t>(đktc) </a:t>
              </a:r>
              <a:r>
                <a:rPr lang="vi-VN" sz="3200" b="1" dirty="0" smtClean="0">
                  <a:solidFill>
                    <a:schemeClr val="bg1"/>
                  </a:solidFill>
                </a:rPr>
                <a:t>= n.22,4</a:t>
              </a:r>
            </a:p>
            <a:p>
              <a:pPr algn="ctr"/>
              <a:r>
                <a:rPr lang="vi-VN" sz="2200" b="1" i="1" dirty="0" smtClean="0">
                  <a:solidFill>
                    <a:srgbClr val="C00000"/>
                  </a:solidFill>
                </a:rPr>
                <a:t>(Với chất khí)</a:t>
              </a:r>
              <a:endParaRPr lang="vi-VN" sz="22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795706" y="4581532"/>
              <a:ext cx="1919302" cy="1133484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3200" b="1" dirty="0" smtClean="0">
                  <a:solidFill>
                    <a:schemeClr val="bg1"/>
                  </a:solidFill>
                </a:rPr>
                <a:t>n = 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643570" y="2643182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071802" y="2643182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>
              <a:off x="3000364" y="3071810"/>
              <a:ext cx="92869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>
              <a:off x="5572132" y="3000372"/>
              <a:ext cx="92869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3857620" y="4000504"/>
              <a:ext cx="114300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4251323" y="4035429"/>
              <a:ext cx="121444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4357686" y="4071942"/>
          <a:ext cx="1377950" cy="1071562"/>
        </p:xfrm>
        <a:graphic>
          <a:graphicData uri="http://schemas.openxmlformats.org/presentationml/2006/ole">
            <p:oleObj spid="_x0000_s2054" name="Equation" r:id="rId3" imgW="444240" imgH="39348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85720" y="5072074"/>
            <a:ext cx="4214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FF00"/>
                </a:solidFill>
                <a:latin typeface="+mj-lt"/>
              </a:rPr>
              <a:t>Trong đó: </a:t>
            </a:r>
          </a:p>
          <a:p>
            <a:pPr>
              <a:buFontTx/>
              <a:buChar char="-"/>
            </a:pPr>
            <a:r>
              <a:rPr lang="vi-VN" sz="2400" b="1" dirty="0" smtClean="0">
                <a:solidFill>
                  <a:srgbClr val="FFFF00"/>
                </a:solidFill>
                <a:latin typeface="+mj-lt"/>
              </a:rPr>
              <a:t>V: thể tích mol chất khí.</a:t>
            </a:r>
          </a:p>
          <a:p>
            <a:pPr>
              <a:buFontTx/>
              <a:buChar char="-"/>
            </a:pPr>
            <a:r>
              <a:rPr lang="vi-VN" sz="2400" b="1" dirty="0" smtClean="0">
                <a:solidFill>
                  <a:srgbClr val="FFFF00"/>
                </a:solidFill>
                <a:latin typeface="+mj-lt"/>
              </a:rPr>
              <a:t> n: số mol </a:t>
            </a:r>
          </a:p>
          <a:p>
            <a:pPr>
              <a:buFontTx/>
              <a:buChar char="-"/>
            </a:pPr>
            <a:r>
              <a:rPr lang="vi-VN" sz="2400" b="1" dirty="0" smtClean="0">
                <a:solidFill>
                  <a:srgbClr val="FFFF00"/>
                </a:solidFill>
                <a:latin typeface="+mj-lt"/>
              </a:rPr>
              <a:t>m: khối lượng  </a:t>
            </a:r>
          </a:p>
          <a:p>
            <a:endParaRPr lang="vi-VN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6248" y="5072074"/>
            <a:ext cx="4857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FF00"/>
                </a:solidFill>
                <a:latin typeface="+mj-lt"/>
              </a:rPr>
              <a:t> </a:t>
            </a:r>
          </a:p>
          <a:p>
            <a:pPr>
              <a:buFontTx/>
              <a:buChar char="-"/>
            </a:pPr>
            <a:r>
              <a:rPr lang="vi-VN" sz="2400" b="1" dirty="0" smtClean="0">
                <a:solidFill>
                  <a:srgbClr val="FFFF00"/>
                </a:solidFill>
                <a:latin typeface="+mj-lt"/>
              </a:rPr>
              <a:t> M: khối lượng mol </a:t>
            </a:r>
          </a:p>
          <a:p>
            <a:pPr>
              <a:buFontTx/>
              <a:buChar char="-"/>
            </a:pPr>
            <a:r>
              <a:rPr lang="vi-VN" sz="2400" b="1" dirty="0" smtClean="0">
                <a:solidFill>
                  <a:srgbClr val="FFFF00"/>
                </a:solidFill>
                <a:latin typeface="+mj-lt"/>
              </a:rPr>
              <a:t> S: số nguyên tử, phân tử </a:t>
            </a:r>
          </a:p>
          <a:p>
            <a:r>
              <a:rPr lang="vi-VN" sz="2400" b="1" dirty="0" smtClean="0">
                <a:solidFill>
                  <a:srgbClr val="FFFF00"/>
                </a:solidFill>
                <a:latin typeface="+mj-lt"/>
              </a:rPr>
              <a:t> </a:t>
            </a:r>
          </a:p>
          <a:p>
            <a:endParaRPr lang="vi-VN" sz="24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18328"/>
          </a:xfrm>
        </p:spPr>
        <p:txBody>
          <a:bodyPr>
            <a:normAutofit/>
          </a:bodyPr>
          <a:lstStyle/>
          <a:p>
            <a:pPr algn="ctr"/>
            <a:r>
              <a:rPr lang="vi-VN" b="1" smtClean="0">
                <a:solidFill>
                  <a:srgbClr val="FFFF00"/>
                </a:solidFill>
              </a:rPr>
              <a:t>Bài tập 1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500174"/>
            <a:ext cx="9144000" cy="50720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b="1" smtClean="0">
                <a:solidFill>
                  <a:schemeClr val="bg1"/>
                </a:solidFill>
                <a:latin typeface="+mj-lt"/>
              </a:rPr>
              <a:t> Tính thể tích của các khí sau ở đktc: </a:t>
            </a:r>
          </a:p>
          <a:p>
            <a:r>
              <a:rPr lang="vi-VN" sz="3600" b="1" smtClean="0">
                <a:solidFill>
                  <a:schemeClr val="bg1"/>
                </a:solidFill>
                <a:latin typeface="+mj-lt"/>
              </a:rPr>
              <a:t>a/  8,8 gam khí CO</a:t>
            </a:r>
            <a:r>
              <a:rPr lang="vi-VN" sz="3600" b="1" baseline="-2500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vi-VN" sz="3600" b="1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vi-VN" sz="3600" b="1" smtClean="0">
                <a:solidFill>
                  <a:schemeClr val="bg1"/>
                </a:solidFill>
                <a:latin typeface="+mj-lt"/>
              </a:rPr>
              <a:t>b/  5,6 gam khí N</a:t>
            </a:r>
            <a:r>
              <a:rPr lang="vi-VN" sz="3600" b="1" baseline="-25000" smtClean="0">
                <a:solidFill>
                  <a:schemeClr val="bg1"/>
                </a:solidFill>
                <a:latin typeface="+mj-lt"/>
              </a:rPr>
              <a:t>2 </a:t>
            </a:r>
          </a:p>
          <a:p>
            <a:endParaRPr lang="vi-VN" sz="3600" b="1" baseline="-25000" smtClean="0">
              <a:solidFill>
                <a:schemeClr val="bg1"/>
              </a:solidFill>
              <a:latin typeface="+mj-lt"/>
            </a:endParaRPr>
          </a:p>
          <a:p>
            <a:endParaRPr lang="vi-VN" sz="3600" b="1" baseline="-25000" smtClean="0">
              <a:solidFill>
                <a:schemeClr val="bg1"/>
              </a:solidFill>
              <a:latin typeface="+mj-lt"/>
            </a:endParaRPr>
          </a:p>
          <a:p>
            <a:endParaRPr lang="vi-VN" sz="3600" b="1" baseline="-25000" smtClean="0">
              <a:solidFill>
                <a:schemeClr val="bg1"/>
              </a:solidFill>
              <a:latin typeface="+mj-lt"/>
            </a:endParaRPr>
          </a:p>
          <a:p>
            <a:r>
              <a:rPr lang="vi-VN" sz="3600" b="1" smtClean="0">
                <a:solidFill>
                  <a:schemeClr val="bg1"/>
                </a:solidFill>
                <a:latin typeface="+mj-lt"/>
              </a:rPr>
              <a:t>   </a:t>
            </a:r>
            <a:endParaRPr lang="vi-VN" sz="3600" b="1" baseline="-250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18328"/>
          </a:xfrm>
        </p:spPr>
        <p:txBody>
          <a:bodyPr/>
          <a:lstStyle/>
          <a:p>
            <a:pPr algn="ctr"/>
            <a:r>
              <a:rPr lang="vi-VN" b="1" dirty="0" smtClean="0">
                <a:solidFill>
                  <a:srgbClr val="FFFF00"/>
                </a:solidFill>
              </a:rPr>
              <a:t>Bài tập 1 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8935" y="1142984"/>
            <a:ext cx="8643998" cy="53578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dirty="0" smtClean="0">
                <a:solidFill>
                  <a:schemeClr val="bg1"/>
                </a:solidFill>
                <a:latin typeface="+mj-lt"/>
              </a:rPr>
              <a:t> </a:t>
            </a:r>
            <a:endParaRPr lang="vi-VN" sz="3600" baseline="-25000" dirty="0" smtClean="0">
              <a:solidFill>
                <a:schemeClr val="bg1"/>
              </a:solidFill>
              <a:latin typeface="+mj-lt"/>
            </a:endParaRPr>
          </a:p>
          <a:p>
            <a:endParaRPr lang="vi-VN" sz="3600" baseline="-25000" dirty="0" smtClean="0">
              <a:solidFill>
                <a:schemeClr val="bg1"/>
              </a:solidFill>
              <a:latin typeface="+mj-lt"/>
            </a:endParaRPr>
          </a:p>
          <a:p>
            <a:endParaRPr lang="vi-VN" sz="3600" baseline="-250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696281"/>
            <a:ext cx="81439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chemeClr val="bg1"/>
                </a:solidFill>
                <a:latin typeface="+mj-lt"/>
              </a:rPr>
              <a:t>a/ Số mol của CO</a:t>
            </a:r>
            <a:r>
              <a:rPr lang="vi-VN" sz="3200" b="1" baseline="-25000" smtClean="0">
                <a:solidFill>
                  <a:schemeClr val="bg1"/>
                </a:solidFill>
                <a:latin typeface="+mj-lt"/>
              </a:rPr>
              <a:t>2 </a:t>
            </a:r>
            <a:r>
              <a:rPr lang="vi-VN" sz="3200" b="1" smtClean="0">
                <a:solidFill>
                  <a:schemeClr val="bg1"/>
                </a:solidFill>
                <a:latin typeface="+mj-lt"/>
              </a:rPr>
              <a:t> là:</a:t>
            </a:r>
          </a:p>
          <a:p>
            <a:r>
              <a:rPr lang="vi-VN" sz="3200" b="1" smtClean="0">
                <a:solidFill>
                  <a:schemeClr val="bg1"/>
                </a:solidFill>
                <a:latin typeface="+mj-lt"/>
              </a:rPr>
              <a:t>     </a:t>
            </a:r>
            <a:r>
              <a:rPr lang="vi-VN" sz="4800" b="1" smtClean="0">
                <a:solidFill>
                  <a:schemeClr val="bg1"/>
                </a:solidFill>
                <a:latin typeface="+mj-lt"/>
              </a:rPr>
              <a:t>n</a:t>
            </a:r>
            <a:r>
              <a:rPr lang="vi-VN" sz="3200" b="1" smtClean="0">
                <a:solidFill>
                  <a:schemeClr val="bg1"/>
                </a:solidFill>
                <a:latin typeface="+mj-lt"/>
              </a:rPr>
              <a:t>co</a:t>
            </a:r>
            <a:r>
              <a:rPr lang="vi-VN" sz="3200" b="1" baseline="-2500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vi-VN" sz="3200" b="1" smtClean="0">
                <a:solidFill>
                  <a:schemeClr val="bg1"/>
                </a:solidFill>
                <a:latin typeface="+mj-lt"/>
              </a:rPr>
              <a:t> = m : 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M = 8,8 : 44 </a:t>
            </a:r>
            <a:r>
              <a:rPr lang="vi-VN" sz="3200" b="1" smtClean="0">
                <a:solidFill>
                  <a:schemeClr val="bg1"/>
                </a:solidFill>
                <a:latin typeface="+mj-lt"/>
              </a:rPr>
              <a:t>= 0,2mol</a:t>
            </a:r>
          </a:p>
          <a:p>
            <a:r>
              <a:rPr lang="vi-VN" sz="3200" b="1" smtClean="0">
                <a:solidFill>
                  <a:schemeClr val="bg1"/>
                </a:solidFill>
                <a:latin typeface="+mj-lt"/>
              </a:rPr>
              <a:t>     </a:t>
            </a:r>
            <a:r>
              <a:rPr lang="vi-VN" sz="4800" b="1" smtClean="0">
                <a:solidFill>
                  <a:srgbClr val="FF0000"/>
                </a:solidFill>
              </a:rPr>
              <a:t>V</a:t>
            </a:r>
            <a:r>
              <a:rPr lang="vi-VN" sz="3200" b="1" smtClean="0">
                <a:solidFill>
                  <a:srgbClr val="FF0000"/>
                </a:solidFill>
              </a:rPr>
              <a:t>co</a:t>
            </a:r>
            <a:r>
              <a:rPr lang="vi-VN" sz="3200" b="1" baseline="-25000" smtClean="0">
                <a:solidFill>
                  <a:srgbClr val="FF0000"/>
                </a:solidFill>
              </a:rPr>
              <a:t>2</a:t>
            </a:r>
            <a:r>
              <a:rPr lang="vi-VN" sz="3200" b="1" smtClean="0">
                <a:solidFill>
                  <a:schemeClr val="bg1"/>
                </a:solidFill>
                <a:latin typeface="+mj-lt"/>
              </a:rPr>
              <a:t> = n . 22,4 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= 0,2 . 22,4 </a:t>
            </a:r>
            <a:r>
              <a:rPr lang="vi-VN" sz="3200" b="1" smtClean="0">
                <a:solidFill>
                  <a:schemeClr val="bg1"/>
                </a:solidFill>
                <a:latin typeface="+mj-lt"/>
              </a:rPr>
              <a:t>= </a:t>
            </a:r>
            <a:r>
              <a:rPr lang="vi-VN" sz="3200" b="1" smtClean="0">
                <a:solidFill>
                  <a:srgbClr val="C00000"/>
                </a:solidFill>
                <a:latin typeface="+mj-lt"/>
              </a:rPr>
              <a:t>4,48l</a:t>
            </a:r>
          </a:p>
          <a:p>
            <a:r>
              <a:rPr lang="vi-VN" sz="3200" b="1" smtClean="0">
                <a:solidFill>
                  <a:schemeClr val="bg1"/>
                </a:solidFill>
              </a:rPr>
              <a:t>     Vậy thể tích của 8,8 g khí CO</a:t>
            </a:r>
            <a:r>
              <a:rPr lang="vi-VN" sz="3200" b="1" baseline="-25000" smtClean="0">
                <a:solidFill>
                  <a:schemeClr val="bg1"/>
                </a:solidFill>
              </a:rPr>
              <a:t>2 </a:t>
            </a:r>
            <a:r>
              <a:rPr lang="vi-VN" sz="3200" b="1" smtClean="0">
                <a:solidFill>
                  <a:schemeClr val="bg1"/>
                </a:solidFill>
              </a:rPr>
              <a:t> là:</a:t>
            </a:r>
            <a:r>
              <a:rPr lang="vi-VN" sz="3200" b="1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200" b="1" smtClean="0">
                <a:solidFill>
                  <a:srgbClr val="C00000"/>
                </a:solidFill>
              </a:rPr>
              <a:t>4,48l</a:t>
            </a:r>
            <a:r>
              <a:rPr lang="vi-VN" sz="3200" b="1" smtClean="0">
                <a:solidFill>
                  <a:schemeClr val="bg1"/>
                </a:solidFill>
                <a:latin typeface="+mj-lt"/>
              </a:rPr>
              <a:t> 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3286124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chemeClr val="bg1"/>
                </a:solidFill>
                <a:latin typeface="+mj-lt"/>
              </a:rPr>
              <a:t>  </a:t>
            </a:r>
            <a:endParaRPr lang="vi-VN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685" y="4106410"/>
            <a:ext cx="77867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chemeClr val="bg1"/>
                </a:solidFill>
                <a:latin typeface="+mj-lt"/>
              </a:rPr>
              <a:t>b/ Số mol của N</a:t>
            </a:r>
            <a:r>
              <a:rPr lang="vi-VN" sz="3200" b="1" baseline="-25000" smtClean="0">
                <a:solidFill>
                  <a:schemeClr val="bg1"/>
                </a:solidFill>
                <a:latin typeface="+mj-lt"/>
              </a:rPr>
              <a:t>2 </a:t>
            </a:r>
            <a:r>
              <a:rPr lang="vi-VN" sz="3200" b="1" smtClean="0">
                <a:solidFill>
                  <a:schemeClr val="bg1"/>
                </a:solidFill>
                <a:latin typeface="+mj-lt"/>
              </a:rPr>
              <a:t> là:</a:t>
            </a:r>
          </a:p>
          <a:p>
            <a:r>
              <a:rPr lang="vi-VN" sz="3200" b="1" smtClean="0">
                <a:solidFill>
                  <a:schemeClr val="bg1"/>
                </a:solidFill>
                <a:latin typeface="+mj-lt"/>
              </a:rPr>
              <a:t>    </a:t>
            </a:r>
            <a:r>
              <a:rPr lang="vi-VN" sz="5400" b="1" smtClean="0">
                <a:solidFill>
                  <a:schemeClr val="bg1"/>
                </a:solidFill>
                <a:latin typeface="+mj-lt"/>
              </a:rPr>
              <a:t>n</a:t>
            </a:r>
            <a:r>
              <a:rPr lang="vi-VN" sz="2400" b="1" smtClean="0">
                <a:solidFill>
                  <a:schemeClr val="bg1"/>
                </a:solidFill>
                <a:latin typeface="+mj-lt"/>
              </a:rPr>
              <a:t>N</a:t>
            </a:r>
            <a:r>
              <a:rPr lang="vi-VN" sz="3200" b="1" baseline="-2500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vi-VN" sz="3200" b="1" smtClean="0">
                <a:solidFill>
                  <a:schemeClr val="bg1"/>
                </a:solidFill>
                <a:latin typeface="+mj-lt"/>
              </a:rPr>
              <a:t> = m : M </a:t>
            </a:r>
            <a:r>
              <a:rPr lang="vi-VN" sz="3200" b="1" dirty="0" smtClean="0">
                <a:solidFill>
                  <a:schemeClr val="bg1"/>
                </a:solidFill>
                <a:latin typeface="+mj-lt"/>
              </a:rPr>
              <a:t>= 5,6 : 28 </a:t>
            </a:r>
            <a:r>
              <a:rPr lang="vi-VN" sz="3200" b="1" smtClean="0">
                <a:solidFill>
                  <a:schemeClr val="bg1"/>
                </a:solidFill>
                <a:latin typeface="+mj-lt"/>
              </a:rPr>
              <a:t>= 0,2mol</a:t>
            </a:r>
            <a:endParaRPr lang="vi-VN" sz="32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vi-VN" sz="3600" b="1" smtClean="0">
                <a:solidFill>
                  <a:srgbClr val="C00000"/>
                </a:solidFill>
                <a:latin typeface="+mj-lt"/>
              </a:rPr>
              <a:t>    V</a:t>
            </a:r>
            <a:r>
              <a:rPr lang="vi-VN" sz="2400" b="1" smtClean="0">
                <a:solidFill>
                  <a:srgbClr val="C00000"/>
                </a:solidFill>
                <a:latin typeface="+mj-lt"/>
              </a:rPr>
              <a:t>N</a:t>
            </a:r>
            <a:r>
              <a:rPr lang="vi-VN" sz="2800" b="1" baseline="-25000" smtClean="0">
                <a:solidFill>
                  <a:srgbClr val="C00000"/>
                </a:solidFill>
                <a:latin typeface="+mj-lt"/>
              </a:rPr>
              <a:t>2</a:t>
            </a:r>
            <a:r>
              <a:rPr lang="vi-VN" sz="3200" b="1" smtClean="0">
                <a:solidFill>
                  <a:schemeClr val="bg1"/>
                </a:solidFill>
                <a:latin typeface="+mj-lt"/>
              </a:rPr>
              <a:t> = n . 22,4 = 0,2 . 22,4 = </a:t>
            </a:r>
            <a:r>
              <a:rPr lang="vi-VN" sz="3200" b="1" smtClean="0">
                <a:solidFill>
                  <a:srgbClr val="C00000"/>
                </a:solidFill>
                <a:latin typeface="+mj-lt"/>
              </a:rPr>
              <a:t>4,48l</a:t>
            </a:r>
          </a:p>
          <a:p>
            <a:r>
              <a:rPr lang="vi-VN" sz="3200" b="1" smtClean="0">
                <a:solidFill>
                  <a:schemeClr val="bg1"/>
                </a:solidFill>
              </a:rPr>
              <a:t>    Vậy thể tích của 5,6 g khí N</a:t>
            </a:r>
            <a:r>
              <a:rPr lang="vi-VN" sz="3200" b="1" baseline="-25000" smtClean="0">
                <a:solidFill>
                  <a:schemeClr val="bg1"/>
                </a:solidFill>
              </a:rPr>
              <a:t>2 </a:t>
            </a:r>
            <a:r>
              <a:rPr lang="vi-VN" sz="3200" b="1" smtClean="0">
                <a:solidFill>
                  <a:schemeClr val="bg1"/>
                </a:solidFill>
              </a:rPr>
              <a:t> là:</a:t>
            </a:r>
            <a:r>
              <a:rPr lang="vi-VN" sz="3200" b="1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3200" b="1" smtClean="0">
                <a:solidFill>
                  <a:srgbClr val="C00000"/>
                </a:solidFill>
              </a:rPr>
              <a:t>4,48l</a:t>
            </a:r>
            <a:r>
              <a:rPr lang="vi-VN" sz="3200" b="1" smtClean="0">
                <a:solidFill>
                  <a:srgbClr val="C00000"/>
                </a:solidFill>
                <a:latin typeface="+mj-lt"/>
              </a:rPr>
              <a:t> </a:t>
            </a:r>
            <a:endParaRPr lang="vi-VN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1232629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dirty="0" smtClean="0">
                <a:solidFill>
                  <a:srgbClr val="C00000"/>
                </a:solidFill>
                <a:latin typeface="+mj-lt"/>
              </a:rPr>
              <a:t>Lời giải</a:t>
            </a:r>
            <a:endParaRPr lang="vi-VN" sz="2800" b="1" u="sng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818328"/>
          </a:xfrm>
        </p:spPr>
        <p:txBody>
          <a:bodyPr/>
          <a:lstStyle/>
          <a:p>
            <a:pPr algn="ctr"/>
            <a:r>
              <a:rPr lang="vi-VN" b="1" dirty="0" smtClean="0">
                <a:solidFill>
                  <a:srgbClr val="FFFF00"/>
                </a:solidFill>
              </a:rPr>
              <a:t>Bài tập 2 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5148" y="1214422"/>
            <a:ext cx="8715436" cy="53578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Có 116 gam Fe</a:t>
            </a:r>
            <a:r>
              <a:rPr lang="vi-VN" sz="3600" b="1" baseline="-25000" dirty="0" smtClean="0">
                <a:solidFill>
                  <a:schemeClr val="bg1"/>
                </a:solidFill>
                <a:latin typeface="+mj-lt"/>
              </a:rPr>
              <a:t>3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O</a:t>
            </a:r>
            <a:r>
              <a:rPr lang="vi-VN" sz="3600" b="1" baseline="-25000" dirty="0" smtClean="0">
                <a:solidFill>
                  <a:schemeClr val="bg1"/>
                </a:solidFill>
                <a:latin typeface="+mj-lt"/>
              </a:rPr>
              <a:t>4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. Hãy tính: </a:t>
            </a:r>
          </a:p>
          <a:p>
            <a:r>
              <a:rPr lang="vi-VN" sz="3600" b="1" smtClean="0">
                <a:solidFill>
                  <a:schemeClr val="bg1"/>
                </a:solidFill>
                <a:latin typeface="+mj-lt"/>
              </a:rPr>
              <a:t>a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/ Số mol Fe</a:t>
            </a:r>
            <a:r>
              <a:rPr lang="vi-VN" sz="3600" b="1" baseline="-25000" dirty="0" smtClean="0">
                <a:solidFill>
                  <a:schemeClr val="bg1"/>
                </a:solidFill>
                <a:latin typeface="+mj-lt"/>
              </a:rPr>
              <a:t>3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O</a:t>
            </a:r>
            <a:r>
              <a:rPr lang="vi-VN" sz="3600" b="1" baseline="-25000" dirty="0" smtClean="0">
                <a:solidFill>
                  <a:schemeClr val="bg1"/>
                </a:solidFill>
                <a:latin typeface="+mj-lt"/>
              </a:rPr>
              <a:t>4</a:t>
            </a:r>
          </a:p>
          <a:p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b/ Số mol nguyên tử Fe và O</a:t>
            </a:r>
          </a:p>
          <a:p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c/ Khối lượng nguyên tử Fe và O</a:t>
            </a:r>
          </a:p>
          <a:p>
            <a:endParaRPr lang="vi-VN" sz="3600" b="1" baseline="-25000" dirty="0" smtClean="0">
              <a:solidFill>
                <a:schemeClr val="bg1"/>
              </a:solidFill>
              <a:latin typeface="+mj-lt"/>
            </a:endParaRPr>
          </a:p>
          <a:p>
            <a:endParaRPr lang="vi-VN" sz="3600" b="1" baseline="-25000" dirty="0" smtClean="0">
              <a:solidFill>
                <a:schemeClr val="bg1"/>
              </a:solidFill>
              <a:latin typeface="+mj-lt"/>
            </a:endParaRPr>
          </a:p>
          <a:p>
            <a:endParaRPr lang="vi-VN" sz="3600" b="1" baseline="-250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Equation" r:id="rId3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1820</TotalTime>
  <Words>1357</Words>
  <Application>Microsoft Office PowerPoint</Application>
  <PresentationFormat>On-screen Show (4:3)</PresentationFormat>
  <Paragraphs>279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Foundry</vt:lpstr>
      <vt:lpstr>Equation</vt:lpstr>
      <vt:lpstr>CorelDRAW</vt:lpstr>
      <vt:lpstr>Slide 1</vt:lpstr>
      <vt:lpstr>Điền dấu “X” vào câu đúng(Đ), sai(S) trong các phát biểu sau: </vt:lpstr>
      <vt:lpstr>Điền dấu “X” vào câu đúng(Đ), sai(S) trong các phát biểu sau: </vt:lpstr>
      <vt:lpstr>Điền dấu “X” vào câu đúng(Đ), sai(S) trong các phát biểu sau: </vt:lpstr>
      <vt:lpstr>Slide 5</vt:lpstr>
      <vt:lpstr>Sơ đồ công thức chuyển đổi giữa n, m, V và S</vt:lpstr>
      <vt:lpstr>Bài tập 1</vt:lpstr>
      <vt:lpstr>Bài tập 1 </vt:lpstr>
      <vt:lpstr>Bài tập 2 </vt:lpstr>
      <vt:lpstr>Bài tập 2 </vt:lpstr>
      <vt:lpstr>Bài tập 3 (hoạt động 4 nhóm  trong 5 phút)  </vt:lpstr>
      <vt:lpstr>Bài tập 4: </vt:lpstr>
      <vt:lpstr>Bài tập 4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Bài tập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</dc:creator>
  <cp:lastModifiedBy>BC</cp:lastModifiedBy>
  <cp:revision>174</cp:revision>
  <dcterms:created xsi:type="dcterms:W3CDTF">2013-11-23T18:55:37Z</dcterms:created>
  <dcterms:modified xsi:type="dcterms:W3CDTF">2013-11-28T17:21:22Z</dcterms:modified>
</cp:coreProperties>
</file>